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97" r:id="rId2"/>
  </p:sldMasterIdLst>
  <p:notesMasterIdLst>
    <p:notesMasterId r:id="rId20"/>
  </p:notesMasterIdLst>
  <p:handoutMasterIdLst>
    <p:handoutMasterId r:id="rId21"/>
  </p:handoutMasterIdLst>
  <p:sldIdLst>
    <p:sldId id="405" r:id="rId3"/>
    <p:sldId id="425" r:id="rId4"/>
    <p:sldId id="410" r:id="rId5"/>
    <p:sldId id="344" r:id="rId6"/>
    <p:sldId id="407" r:id="rId7"/>
    <p:sldId id="408" r:id="rId8"/>
    <p:sldId id="421" r:id="rId9"/>
    <p:sldId id="412" r:id="rId10"/>
    <p:sldId id="417" r:id="rId11"/>
    <p:sldId id="423" r:id="rId12"/>
    <p:sldId id="413" r:id="rId13"/>
    <p:sldId id="404" r:id="rId14"/>
    <p:sldId id="269" r:id="rId15"/>
    <p:sldId id="257" r:id="rId16"/>
    <p:sldId id="289" r:id="rId17"/>
    <p:sldId id="395" r:id="rId18"/>
    <p:sldId id="426" r:id="rId19"/>
  </p:sldIdLst>
  <p:sldSz cx="12192000" cy="6858000"/>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66"/>
    <a:srgbClr val="00367E"/>
    <a:srgbClr val="CCFF66"/>
    <a:srgbClr val="66FF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7002" autoAdjust="0"/>
  </p:normalViewPr>
  <p:slideViewPr>
    <p:cSldViewPr>
      <p:cViewPr varScale="1">
        <p:scale>
          <a:sx n="42" d="100"/>
          <a:sy n="42" d="100"/>
        </p:scale>
        <p:origin x="-894"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1824" y="-108"/>
      </p:cViewPr>
      <p:guideLst>
        <p:guide orient="horz" pos="3127"/>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E6C098-2E32-46B3-ABBE-FB0AD47E7B77}"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GB"/>
        </a:p>
      </dgm:t>
    </dgm:pt>
    <dgm:pt modelId="{7429FDB4-111F-4469-AEEE-E01F17A8F766}">
      <dgm:prSet phldrT="[Text]"/>
      <dgm:spPr>
        <a:solidFill>
          <a:srgbClr val="0070C0"/>
        </a:solidFill>
      </dgm:spPr>
      <dgm:t>
        <a:bodyPr/>
        <a:lstStyle/>
        <a:p>
          <a:r>
            <a:rPr lang="en-GB" dirty="0"/>
            <a:t>Clean Energy</a:t>
          </a:r>
        </a:p>
      </dgm:t>
    </dgm:pt>
    <dgm:pt modelId="{188F95B7-F894-4CCD-9AB6-7ED84942A017}" type="parTrans" cxnId="{C7E32F6C-B6BC-4690-9BD1-D03A513ECA73}">
      <dgm:prSet/>
      <dgm:spPr/>
      <dgm:t>
        <a:bodyPr/>
        <a:lstStyle/>
        <a:p>
          <a:endParaRPr lang="en-GB"/>
        </a:p>
      </dgm:t>
    </dgm:pt>
    <dgm:pt modelId="{C3E5B8D5-7FE4-490F-A4CE-6001018EE4F5}" type="sibTrans" cxnId="{C7E32F6C-B6BC-4690-9BD1-D03A513ECA73}">
      <dgm:prSet/>
      <dgm:spPr/>
      <dgm:t>
        <a:bodyPr/>
        <a:lstStyle/>
        <a:p>
          <a:endParaRPr lang="en-GB"/>
        </a:p>
      </dgm:t>
    </dgm:pt>
    <dgm:pt modelId="{1B4BF648-A1CA-4F3E-AE93-6BFE4E4E10ED}">
      <dgm:prSet phldrT="[Text]"/>
      <dgm:spPr/>
      <dgm:t>
        <a:bodyPr/>
        <a:lstStyle/>
        <a:p>
          <a:r>
            <a:rPr lang="en-GB" dirty="0"/>
            <a:t>ICT</a:t>
          </a:r>
        </a:p>
      </dgm:t>
    </dgm:pt>
    <dgm:pt modelId="{A2D90A31-6B43-4B46-A1A4-0DD6D5E1CC37}" type="parTrans" cxnId="{14D92E4C-8368-459C-88AA-51B3B85DA776}">
      <dgm:prSet/>
      <dgm:spPr/>
      <dgm:t>
        <a:bodyPr/>
        <a:lstStyle/>
        <a:p>
          <a:endParaRPr lang="en-GB"/>
        </a:p>
      </dgm:t>
    </dgm:pt>
    <dgm:pt modelId="{4944CCD2-EDA9-4CE2-BD2D-004DA8AEE29B}" type="sibTrans" cxnId="{14D92E4C-8368-459C-88AA-51B3B85DA776}">
      <dgm:prSet/>
      <dgm:spPr/>
      <dgm:t>
        <a:bodyPr/>
        <a:lstStyle/>
        <a:p>
          <a:endParaRPr lang="en-GB"/>
        </a:p>
      </dgm:t>
    </dgm:pt>
    <dgm:pt modelId="{12B77750-4CC6-444D-8CA2-80FCBAC46285}">
      <dgm:prSet phldrT="[Text]"/>
      <dgm:spPr/>
      <dgm:t>
        <a:bodyPr/>
        <a:lstStyle/>
        <a:p>
          <a:r>
            <a:rPr lang="en-GB" dirty="0"/>
            <a:t>Agri-Food</a:t>
          </a:r>
        </a:p>
      </dgm:t>
    </dgm:pt>
    <dgm:pt modelId="{188E96CE-0BF2-4863-BEA6-E59CF945559F}" type="parTrans" cxnId="{E27689F3-35AD-43EF-9F61-EAE73003CA00}">
      <dgm:prSet/>
      <dgm:spPr/>
      <dgm:t>
        <a:bodyPr/>
        <a:lstStyle/>
        <a:p>
          <a:endParaRPr lang="en-GB"/>
        </a:p>
      </dgm:t>
    </dgm:pt>
    <dgm:pt modelId="{5DF61392-813C-4048-B75D-5EDBA1BF88E6}" type="sibTrans" cxnId="{E27689F3-35AD-43EF-9F61-EAE73003CA00}">
      <dgm:prSet/>
      <dgm:spPr/>
      <dgm:t>
        <a:bodyPr/>
        <a:lstStyle/>
        <a:p>
          <a:endParaRPr lang="en-GB"/>
        </a:p>
      </dgm:t>
    </dgm:pt>
    <dgm:pt modelId="{F1B36864-C25D-4AE6-B520-25485CF908F4}" type="pres">
      <dgm:prSet presAssocID="{5AE6C098-2E32-46B3-ABBE-FB0AD47E7B77}" presName="Name0" presStyleCnt="0">
        <dgm:presLayoutVars>
          <dgm:dir/>
          <dgm:resizeHandles val="exact"/>
        </dgm:presLayoutVars>
      </dgm:prSet>
      <dgm:spPr/>
      <dgm:t>
        <a:bodyPr/>
        <a:lstStyle/>
        <a:p>
          <a:endParaRPr lang="cs-CZ"/>
        </a:p>
      </dgm:t>
    </dgm:pt>
    <dgm:pt modelId="{7FD8CC61-4248-4C97-8B5E-BE1977CB4E27}" type="pres">
      <dgm:prSet presAssocID="{7429FDB4-111F-4469-AEEE-E01F17A8F766}" presName="node" presStyleLbl="node1" presStyleIdx="0" presStyleCnt="3">
        <dgm:presLayoutVars>
          <dgm:bulletEnabled val="1"/>
        </dgm:presLayoutVars>
      </dgm:prSet>
      <dgm:spPr/>
      <dgm:t>
        <a:bodyPr/>
        <a:lstStyle/>
        <a:p>
          <a:endParaRPr lang="cs-CZ"/>
        </a:p>
      </dgm:t>
    </dgm:pt>
    <dgm:pt modelId="{5074B5A4-9527-4131-9CBA-43D8886F5E0F}" type="pres">
      <dgm:prSet presAssocID="{C3E5B8D5-7FE4-490F-A4CE-6001018EE4F5}" presName="sibTrans" presStyleLbl="sibTrans2D1" presStyleIdx="0" presStyleCnt="3"/>
      <dgm:spPr/>
      <dgm:t>
        <a:bodyPr/>
        <a:lstStyle/>
        <a:p>
          <a:endParaRPr lang="cs-CZ"/>
        </a:p>
      </dgm:t>
    </dgm:pt>
    <dgm:pt modelId="{84484717-61F9-40D0-9562-F896776CA93A}" type="pres">
      <dgm:prSet presAssocID="{C3E5B8D5-7FE4-490F-A4CE-6001018EE4F5}" presName="connectorText" presStyleLbl="sibTrans2D1" presStyleIdx="0" presStyleCnt="3"/>
      <dgm:spPr/>
      <dgm:t>
        <a:bodyPr/>
        <a:lstStyle/>
        <a:p>
          <a:endParaRPr lang="cs-CZ"/>
        </a:p>
      </dgm:t>
    </dgm:pt>
    <dgm:pt modelId="{66998EA3-D026-4198-A38A-A014FB5CD17C}" type="pres">
      <dgm:prSet presAssocID="{1B4BF648-A1CA-4F3E-AE93-6BFE4E4E10ED}" presName="node" presStyleLbl="node1" presStyleIdx="1" presStyleCnt="3">
        <dgm:presLayoutVars>
          <dgm:bulletEnabled val="1"/>
        </dgm:presLayoutVars>
      </dgm:prSet>
      <dgm:spPr/>
      <dgm:t>
        <a:bodyPr/>
        <a:lstStyle/>
        <a:p>
          <a:endParaRPr lang="cs-CZ"/>
        </a:p>
      </dgm:t>
    </dgm:pt>
    <dgm:pt modelId="{1A9C2B84-B57C-47D9-9A55-55490EC2C034}" type="pres">
      <dgm:prSet presAssocID="{4944CCD2-EDA9-4CE2-BD2D-004DA8AEE29B}" presName="sibTrans" presStyleLbl="sibTrans2D1" presStyleIdx="1" presStyleCnt="3"/>
      <dgm:spPr/>
      <dgm:t>
        <a:bodyPr/>
        <a:lstStyle/>
        <a:p>
          <a:endParaRPr lang="cs-CZ"/>
        </a:p>
      </dgm:t>
    </dgm:pt>
    <dgm:pt modelId="{65D3C26E-BB2B-40BA-B13C-03CE7C1C2154}" type="pres">
      <dgm:prSet presAssocID="{4944CCD2-EDA9-4CE2-BD2D-004DA8AEE29B}" presName="connectorText" presStyleLbl="sibTrans2D1" presStyleIdx="1" presStyleCnt="3"/>
      <dgm:spPr/>
      <dgm:t>
        <a:bodyPr/>
        <a:lstStyle/>
        <a:p>
          <a:endParaRPr lang="cs-CZ"/>
        </a:p>
      </dgm:t>
    </dgm:pt>
    <dgm:pt modelId="{0D0A7408-FEA4-429C-BD01-E306B815346B}" type="pres">
      <dgm:prSet presAssocID="{12B77750-4CC6-444D-8CA2-80FCBAC46285}" presName="node" presStyleLbl="node1" presStyleIdx="2" presStyleCnt="3">
        <dgm:presLayoutVars>
          <dgm:bulletEnabled val="1"/>
        </dgm:presLayoutVars>
      </dgm:prSet>
      <dgm:spPr/>
      <dgm:t>
        <a:bodyPr/>
        <a:lstStyle/>
        <a:p>
          <a:endParaRPr lang="cs-CZ"/>
        </a:p>
      </dgm:t>
    </dgm:pt>
    <dgm:pt modelId="{5A73B63A-8A0A-4139-BD6D-B4AC2206CF18}" type="pres">
      <dgm:prSet presAssocID="{5DF61392-813C-4048-B75D-5EDBA1BF88E6}" presName="sibTrans" presStyleLbl="sibTrans2D1" presStyleIdx="2" presStyleCnt="3"/>
      <dgm:spPr/>
      <dgm:t>
        <a:bodyPr/>
        <a:lstStyle/>
        <a:p>
          <a:endParaRPr lang="cs-CZ"/>
        </a:p>
      </dgm:t>
    </dgm:pt>
    <dgm:pt modelId="{4ABE6048-D79D-40B1-933C-E5D95F506560}" type="pres">
      <dgm:prSet presAssocID="{5DF61392-813C-4048-B75D-5EDBA1BF88E6}" presName="connectorText" presStyleLbl="sibTrans2D1" presStyleIdx="2" presStyleCnt="3"/>
      <dgm:spPr/>
      <dgm:t>
        <a:bodyPr/>
        <a:lstStyle/>
        <a:p>
          <a:endParaRPr lang="cs-CZ"/>
        </a:p>
      </dgm:t>
    </dgm:pt>
  </dgm:ptLst>
  <dgm:cxnLst>
    <dgm:cxn modelId="{97A0115B-CB0F-4955-BB81-B3CDE54D4D78}" type="presOf" srcId="{C3E5B8D5-7FE4-490F-A4CE-6001018EE4F5}" destId="{5074B5A4-9527-4131-9CBA-43D8886F5E0F}" srcOrd="0" destOrd="0" presId="urn:microsoft.com/office/officeart/2005/8/layout/cycle7"/>
    <dgm:cxn modelId="{97615472-EBBA-4855-8F92-7CCDEF368B02}" type="presOf" srcId="{12B77750-4CC6-444D-8CA2-80FCBAC46285}" destId="{0D0A7408-FEA4-429C-BD01-E306B815346B}" srcOrd="0" destOrd="0" presId="urn:microsoft.com/office/officeart/2005/8/layout/cycle7"/>
    <dgm:cxn modelId="{C7E32F6C-B6BC-4690-9BD1-D03A513ECA73}" srcId="{5AE6C098-2E32-46B3-ABBE-FB0AD47E7B77}" destId="{7429FDB4-111F-4469-AEEE-E01F17A8F766}" srcOrd="0" destOrd="0" parTransId="{188F95B7-F894-4CCD-9AB6-7ED84942A017}" sibTransId="{C3E5B8D5-7FE4-490F-A4CE-6001018EE4F5}"/>
    <dgm:cxn modelId="{5DB5A35E-45F1-4E27-BCD5-00BC94A8B3B9}" type="presOf" srcId="{5AE6C098-2E32-46B3-ABBE-FB0AD47E7B77}" destId="{F1B36864-C25D-4AE6-B520-25485CF908F4}" srcOrd="0" destOrd="0" presId="urn:microsoft.com/office/officeart/2005/8/layout/cycle7"/>
    <dgm:cxn modelId="{49678322-2ACC-4AED-A6BB-6BBD53398CAB}" type="presOf" srcId="{4944CCD2-EDA9-4CE2-BD2D-004DA8AEE29B}" destId="{1A9C2B84-B57C-47D9-9A55-55490EC2C034}" srcOrd="0" destOrd="0" presId="urn:microsoft.com/office/officeart/2005/8/layout/cycle7"/>
    <dgm:cxn modelId="{95EFB580-AFD3-4B15-8751-7697D279184F}" type="presOf" srcId="{5DF61392-813C-4048-B75D-5EDBA1BF88E6}" destId="{5A73B63A-8A0A-4139-BD6D-B4AC2206CF18}" srcOrd="0" destOrd="0" presId="urn:microsoft.com/office/officeart/2005/8/layout/cycle7"/>
    <dgm:cxn modelId="{D5FAB7B5-E42B-4EBE-87E8-2347E3493A63}" type="presOf" srcId="{1B4BF648-A1CA-4F3E-AE93-6BFE4E4E10ED}" destId="{66998EA3-D026-4198-A38A-A014FB5CD17C}" srcOrd="0" destOrd="0" presId="urn:microsoft.com/office/officeart/2005/8/layout/cycle7"/>
    <dgm:cxn modelId="{82A9521C-1472-4753-A3C9-831628224F7F}" type="presOf" srcId="{C3E5B8D5-7FE4-490F-A4CE-6001018EE4F5}" destId="{84484717-61F9-40D0-9562-F896776CA93A}" srcOrd="1" destOrd="0" presId="urn:microsoft.com/office/officeart/2005/8/layout/cycle7"/>
    <dgm:cxn modelId="{14D92E4C-8368-459C-88AA-51B3B85DA776}" srcId="{5AE6C098-2E32-46B3-ABBE-FB0AD47E7B77}" destId="{1B4BF648-A1CA-4F3E-AE93-6BFE4E4E10ED}" srcOrd="1" destOrd="0" parTransId="{A2D90A31-6B43-4B46-A1A4-0DD6D5E1CC37}" sibTransId="{4944CCD2-EDA9-4CE2-BD2D-004DA8AEE29B}"/>
    <dgm:cxn modelId="{668E454F-D472-484A-82E3-FF90770B757A}" type="presOf" srcId="{4944CCD2-EDA9-4CE2-BD2D-004DA8AEE29B}" destId="{65D3C26E-BB2B-40BA-B13C-03CE7C1C2154}" srcOrd="1" destOrd="0" presId="urn:microsoft.com/office/officeart/2005/8/layout/cycle7"/>
    <dgm:cxn modelId="{92DB6C11-8522-45AF-AC20-0B28BF349550}" type="presOf" srcId="{5DF61392-813C-4048-B75D-5EDBA1BF88E6}" destId="{4ABE6048-D79D-40B1-933C-E5D95F506560}" srcOrd="1" destOrd="0" presId="urn:microsoft.com/office/officeart/2005/8/layout/cycle7"/>
    <dgm:cxn modelId="{E27689F3-35AD-43EF-9F61-EAE73003CA00}" srcId="{5AE6C098-2E32-46B3-ABBE-FB0AD47E7B77}" destId="{12B77750-4CC6-444D-8CA2-80FCBAC46285}" srcOrd="2" destOrd="0" parTransId="{188E96CE-0BF2-4863-BEA6-E59CF945559F}" sibTransId="{5DF61392-813C-4048-B75D-5EDBA1BF88E6}"/>
    <dgm:cxn modelId="{F861AD91-76D1-41A1-A2D9-B5816808FB27}" type="presOf" srcId="{7429FDB4-111F-4469-AEEE-E01F17A8F766}" destId="{7FD8CC61-4248-4C97-8B5E-BE1977CB4E27}" srcOrd="0" destOrd="0" presId="urn:microsoft.com/office/officeart/2005/8/layout/cycle7"/>
    <dgm:cxn modelId="{73E2F9CA-3026-4479-8EB0-3C0211B11A0A}" type="presParOf" srcId="{F1B36864-C25D-4AE6-B520-25485CF908F4}" destId="{7FD8CC61-4248-4C97-8B5E-BE1977CB4E27}" srcOrd="0" destOrd="0" presId="urn:microsoft.com/office/officeart/2005/8/layout/cycle7"/>
    <dgm:cxn modelId="{C19815DC-5DF8-4E14-A547-BFE5D42B09B9}" type="presParOf" srcId="{F1B36864-C25D-4AE6-B520-25485CF908F4}" destId="{5074B5A4-9527-4131-9CBA-43D8886F5E0F}" srcOrd="1" destOrd="0" presId="urn:microsoft.com/office/officeart/2005/8/layout/cycle7"/>
    <dgm:cxn modelId="{C82CC850-33FC-48AE-B081-C9CFCF35DF8A}" type="presParOf" srcId="{5074B5A4-9527-4131-9CBA-43D8886F5E0F}" destId="{84484717-61F9-40D0-9562-F896776CA93A}" srcOrd="0" destOrd="0" presId="urn:microsoft.com/office/officeart/2005/8/layout/cycle7"/>
    <dgm:cxn modelId="{EE9F576A-64FF-45EA-BD4C-543A633AD69F}" type="presParOf" srcId="{F1B36864-C25D-4AE6-B520-25485CF908F4}" destId="{66998EA3-D026-4198-A38A-A014FB5CD17C}" srcOrd="2" destOrd="0" presId="urn:microsoft.com/office/officeart/2005/8/layout/cycle7"/>
    <dgm:cxn modelId="{4466D1CC-FBF1-4FAC-8D58-E298C40AE68E}" type="presParOf" srcId="{F1B36864-C25D-4AE6-B520-25485CF908F4}" destId="{1A9C2B84-B57C-47D9-9A55-55490EC2C034}" srcOrd="3" destOrd="0" presId="urn:microsoft.com/office/officeart/2005/8/layout/cycle7"/>
    <dgm:cxn modelId="{940952DA-E440-4912-8994-F7D4733963EB}" type="presParOf" srcId="{1A9C2B84-B57C-47D9-9A55-55490EC2C034}" destId="{65D3C26E-BB2B-40BA-B13C-03CE7C1C2154}" srcOrd="0" destOrd="0" presId="urn:microsoft.com/office/officeart/2005/8/layout/cycle7"/>
    <dgm:cxn modelId="{D1CA278C-61EB-4984-9768-C46D86819299}" type="presParOf" srcId="{F1B36864-C25D-4AE6-B520-25485CF908F4}" destId="{0D0A7408-FEA4-429C-BD01-E306B815346B}" srcOrd="4" destOrd="0" presId="urn:microsoft.com/office/officeart/2005/8/layout/cycle7"/>
    <dgm:cxn modelId="{157C7AB0-E897-4060-B74A-EC635486B481}" type="presParOf" srcId="{F1B36864-C25D-4AE6-B520-25485CF908F4}" destId="{5A73B63A-8A0A-4139-BD6D-B4AC2206CF18}" srcOrd="5" destOrd="0" presId="urn:microsoft.com/office/officeart/2005/8/layout/cycle7"/>
    <dgm:cxn modelId="{64771D55-7EEE-4E8B-AB99-0FF534CD1CF9}" type="presParOf" srcId="{5A73B63A-8A0A-4139-BD6D-B4AC2206CF18}" destId="{4ABE6048-D79D-40B1-933C-E5D95F506560}" srcOrd="0" destOrd="0" presId="urn:microsoft.com/office/officeart/2005/8/layout/cycle7"/>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6332"/>
          </a:xfrm>
          <a:prstGeom prst="rect">
            <a:avLst/>
          </a:prstGeom>
        </p:spPr>
        <p:txBody>
          <a:bodyPr vert="horz" lIns="92053" tIns="46026" rIns="92053" bIns="46026" rtlCol="0"/>
          <a:lstStyle>
            <a:lvl1pPr algn="l">
              <a:defRPr sz="1200"/>
            </a:lvl1pPr>
          </a:lstStyle>
          <a:p>
            <a:endParaRPr lang="en-GB"/>
          </a:p>
        </p:txBody>
      </p:sp>
      <p:sp>
        <p:nvSpPr>
          <p:cNvPr id="3" name="Date Placeholder 2"/>
          <p:cNvSpPr>
            <a:spLocks noGrp="1"/>
          </p:cNvSpPr>
          <p:nvPr>
            <p:ph type="dt" sz="quarter" idx="1"/>
          </p:nvPr>
        </p:nvSpPr>
        <p:spPr>
          <a:xfrm>
            <a:off x="3884614" y="1"/>
            <a:ext cx="2971800" cy="496332"/>
          </a:xfrm>
          <a:prstGeom prst="rect">
            <a:avLst/>
          </a:prstGeom>
        </p:spPr>
        <p:txBody>
          <a:bodyPr vert="horz" lIns="92053" tIns="46026" rIns="92053" bIns="46026" rtlCol="0"/>
          <a:lstStyle>
            <a:lvl1pPr algn="r">
              <a:defRPr sz="1200"/>
            </a:lvl1pPr>
          </a:lstStyle>
          <a:p>
            <a:fld id="{34DCE386-C89D-4A18-8C6E-31BAA66424FE}" type="datetimeFigureOut">
              <a:rPr lang="en-GB" smtClean="0"/>
              <a:pPr/>
              <a:t>31/07/2020</a:t>
            </a:fld>
            <a:endParaRPr lang="en-GB"/>
          </a:p>
        </p:txBody>
      </p:sp>
      <p:sp>
        <p:nvSpPr>
          <p:cNvPr id="4" name="Footer Placeholder 3"/>
          <p:cNvSpPr>
            <a:spLocks noGrp="1"/>
          </p:cNvSpPr>
          <p:nvPr>
            <p:ph type="ftr" sz="quarter" idx="2"/>
          </p:nvPr>
        </p:nvSpPr>
        <p:spPr>
          <a:xfrm>
            <a:off x="0" y="9428584"/>
            <a:ext cx="2971800" cy="496332"/>
          </a:xfrm>
          <a:prstGeom prst="rect">
            <a:avLst/>
          </a:prstGeom>
        </p:spPr>
        <p:txBody>
          <a:bodyPr vert="horz" lIns="92053" tIns="46026" rIns="92053" bIns="46026" rtlCol="0" anchor="b"/>
          <a:lstStyle>
            <a:lvl1pPr algn="l">
              <a:defRPr sz="1200"/>
            </a:lvl1pPr>
          </a:lstStyle>
          <a:p>
            <a:endParaRPr lang="en-GB"/>
          </a:p>
        </p:txBody>
      </p:sp>
      <p:sp>
        <p:nvSpPr>
          <p:cNvPr id="5" name="Slide Number Placeholder 4"/>
          <p:cNvSpPr>
            <a:spLocks noGrp="1"/>
          </p:cNvSpPr>
          <p:nvPr>
            <p:ph type="sldNum" sz="quarter" idx="3"/>
          </p:nvPr>
        </p:nvSpPr>
        <p:spPr>
          <a:xfrm>
            <a:off x="3884614" y="9428584"/>
            <a:ext cx="2971800" cy="496332"/>
          </a:xfrm>
          <a:prstGeom prst="rect">
            <a:avLst/>
          </a:prstGeom>
        </p:spPr>
        <p:txBody>
          <a:bodyPr vert="horz" lIns="92053" tIns="46026" rIns="92053" bIns="46026" rtlCol="0" anchor="b"/>
          <a:lstStyle>
            <a:lvl1pPr algn="r">
              <a:defRPr sz="1200"/>
            </a:lvl1pPr>
          </a:lstStyle>
          <a:p>
            <a:fld id="{47F41850-8C53-43A0-BFC9-86640847EAB7}" type="slidenum">
              <a:rPr lang="en-GB" smtClean="0"/>
              <a:pPr/>
              <a:t>‹#›</a:t>
            </a:fld>
            <a:endParaRPr lang="en-GB"/>
          </a:p>
        </p:txBody>
      </p:sp>
    </p:spTree>
    <p:extLst>
      <p:ext uri="{BB962C8B-B14F-4D97-AF65-F5344CB8AC3E}">
        <p14:creationId xmlns:p14="http://schemas.microsoft.com/office/powerpoint/2010/main" xmlns="" val="3606042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6332"/>
          </a:xfrm>
          <a:prstGeom prst="rect">
            <a:avLst/>
          </a:prstGeom>
        </p:spPr>
        <p:txBody>
          <a:bodyPr vert="horz" lIns="92053" tIns="46026" rIns="92053" bIns="46026" rtlCol="0"/>
          <a:lstStyle>
            <a:lvl1pPr algn="l">
              <a:defRPr sz="1200"/>
            </a:lvl1pPr>
          </a:lstStyle>
          <a:p>
            <a:endParaRPr lang="en-GB"/>
          </a:p>
        </p:txBody>
      </p:sp>
      <p:sp>
        <p:nvSpPr>
          <p:cNvPr id="3" name="Date Placeholder 2"/>
          <p:cNvSpPr>
            <a:spLocks noGrp="1"/>
          </p:cNvSpPr>
          <p:nvPr>
            <p:ph type="dt" idx="1"/>
          </p:nvPr>
        </p:nvSpPr>
        <p:spPr>
          <a:xfrm>
            <a:off x="3884614" y="1"/>
            <a:ext cx="2971800" cy="496332"/>
          </a:xfrm>
          <a:prstGeom prst="rect">
            <a:avLst/>
          </a:prstGeom>
        </p:spPr>
        <p:txBody>
          <a:bodyPr vert="horz" lIns="92053" tIns="46026" rIns="92053" bIns="46026" rtlCol="0"/>
          <a:lstStyle>
            <a:lvl1pPr algn="r">
              <a:defRPr sz="1200"/>
            </a:lvl1pPr>
          </a:lstStyle>
          <a:p>
            <a:fld id="{9495D780-71B7-4F65-AD98-14B1C31D770D}" type="datetimeFigureOut">
              <a:rPr lang="en-GB" smtClean="0"/>
              <a:pPr/>
              <a:t>31/07/2020</a:t>
            </a:fld>
            <a:endParaRPr lang="en-GB"/>
          </a:p>
        </p:txBody>
      </p:sp>
      <p:sp>
        <p:nvSpPr>
          <p:cNvPr id="4" name="Slide Image Placeholder 3"/>
          <p:cNvSpPr>
            <a:spLocks noGrp="1" noRot="1" noChangeAspect="1"/>
          </p:cNvSpPr>
          <p:nvPr>
            <p:ph type="sldImg" idx="2"/>
          </p:nvPr>
        </p:nvSpPr>
        <p:spPr>
          <a:xfrm>
            <a:off x="120650" y="744538"/>
            <a:ext cx="6616700" cy="3722687"/>
          </a:xfrm>
          <a:prstGeom prst="rect">
            <a:avLst/>
          </a:prstGeom>
          <a:noFill/>
          <a:ln w="12700">
            <a:solidFill>
              <a:prstClr val="black"/>
            </a:solidFill>
          </a:ln>
        </p:spPr>
        <p:txBody>
          <a:bodyPr vert="horz" lIns="92053" tIns="46026" rIns="92053" bIns="46026" rtlCol="0" anchor="ctr"/>
          <a:lstStyle/>
          <a:p>
            <a:endParaRPr lang="en-GB"/>
          </a:p>
        </p:txBody>
      </p:sp>
      <p:sp>
        <p:nvSpPr>
          <p:cNvPr id="5" name="Notes Placeholder 4"/>
          <p:cNvSpPr>
            <a:spLocks noGrp="1"/>
          </p:cNvSpPr>
          <p:nvPr>
            <p:ph type="body" sz="quarter" idx="3"/>
          </p:nvPr>
        </p:nvSpPr>
        <p:spPr>
          <a:xfrm>
            <a:off x="685801" y="4715154"/>
            <a:ext cx="5486400" cy="4466988"/>
          </a:xfrm>
          <a:prstGeom prst="rect">
            <a:avLst/>
          </a:prstGeom>
        </p:spPr>
        <p:txBody>
          <a:bodyPr vert="horz" lIns="92053" tIns="46026" rIns="92053" bIns="460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71800" cy="496332"/>
          </a:xfrm>
          <a:prstGeom prst="rect">
            <a:avLst/>
          </a:prstGeom>
        </p:spPr>
        <p:txBody>
          <a:bodyPr vert="horz" lIns="92053" tIns="46026" rIns="92053" bIns="46026"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9428584"/>
            <a:ext cx="2971800" cy="496332"/>
          </a:xfrm>
          <a:prstGeom prst="rect">
            <a:avLst/>
          </a:prstGeom>
        </p:spPr>
        <p:txBody>
          <a:bodyPr vert="horz" lIns="92053" tIns="46026" rIns="92053" bIns="46026" rtlCol="0" anchor="b"/>
          <a:lstStyle>
            <a:lvl1pPr algn="r">
              <a:defRPr sz="1200"/>
            </a:lvl1pPr>
          </a:lstStyle>
          <a:p>
            <a:fld id="{719D5532-D416-40A3-B240-6FBFA699D34E}" type="slidenum">
              <a:rPr lang="en-GB" smtClean="0"/>
              <a:pPr/>
              <a:t>‹#›</a:t>
            </a:fld>
            <a:endParaRPr lang="en-GB"/>
          </a:p>
        </p:txBody>
      </p:sp>
    </p:spTree>
    <p:extLst>
      <p:ext uri="{BB962C8B-B14F-4D97-AF65-F5344CB8AC3E}">
        <p14:creationId xmlns:p14="http://schemas.microsoft.com/office/powerpoint/2010/main" xmlns="" val="2471643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GB" sz="1200" b="0" i="0" u="none" strike="noStrike" kern="1200" cap="none" spc="0" baseline="0" dirty="0">
              <a:solidFill>
                <a:srgbClr val="000000"/>
              </a:solidFill>
              <a:effectLst/>
              <a:uFillTx/>
              <a:latin typeface="Calibri"/>
            </a:endParaRPr>
          </a:p>
        </p:txBody>
      </p:sp>
      <p:sp>
        <p:nvSpPr>
          <p:cNvPr id="4" name="Slide Number Placeholder 3"/>
          <p:cNvSpPr txBox="1"/>
          <p:nvPr/>
        </p:nvSpPr>
        <p:spPr>
          <a:xfrm>
            <a:off x="3850438" y="9428578"/>
            <a:ext cx="2945659" cy="496332"/>
          </a:xfrm>
          <a:prstGeom prst="rect">
            <a:avLst/>
          </a:prstGeom>
          <a:noFill/>
          <a:ln>
            <a:noFill/>
          </a:ln>
        </p:spPr>
        <p:txBody>
          <a:bodyPr vert="horz" wrap="square" lIns="91440" tIns="45720" rIns="91440" bIns="45720" anchor="b" anchorCtr="0" compatLnSpc="1">
            <a:noAutofit/>
          </a:bodyPr>
          <a:lstStyle/>
          <a:p>
            <a:pPr algn="r">
              <a:defRPr sz="1800" b="0" i="0" u="none" strike="noStrike" kern="0" cap="none" spc="0" baseline="0">
                <a:solidFill>
                  <a:srgbClr val="000000"/>
                </a:solidFill>
                <a:uFillTx/>
              </a:defRPr>
            </a:pPr>
            <a:fld id="{F0A37F3F-A982-4BC0-8923-622CCB2A32C7}" type="slidenum">
              <a:rPr kern="0">
                <a:solidFill>
                  <a:srgbClr val="000000"/>
                </a:solidFill>
              </a:rPr>
              <a:pPr algn="r">
                <a:defRPr sz="1800" b="0" i="0" u="none" strike="noStrike" kern="0" cap="none" spc="0" baseline="0">
                  <a:solidFill>
                    <a:srgbClr val="000000"/>
                  </a:solidFill>
                  <a:uFillTx/>
                </a:defRPr>
              </a:pPr>
              <a:t>1</a:t>
            </a:fld>
            <a:endParaRPr lang="en-GB" sz="1200">
              <a:solidFill>
                <a:srgbClr val="000000"/>
              </a:solidFill>
            </a:endParaRPr>
          </a:p>
        </p:txBody>
      </p:sp>
    </p:spTree>
    <p:extLst>
      <p:ext uri="{BB962C8B-B14F-4D97-AF65-F5344CB8AC3E}">
        <p14:creationId xmlns:p14="http://schemas.microsoft.com/office/powerpoint/2010/main" xmlns="" val="3527799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E2613D"/>
                </a:solidFill>
                <a:effectLst/>
                <a:latin typeface="Arial" panose="020B0604020202020204" pitchFamily="34" charset="0"/>
                <a:ea typeface="Calibri" panose="020F0502020204030204" pitchFamily="34" charset="0"/>
                <a:cs typeface="Times New Roman" panose="02020603050405020304" pitchFamily="18" charset="0"/>
              </a:rPr>
              <a:t>WHAT DO WE MEAN BY SECTOR SKILLS PLANS?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spc="0" baseline="0" dirty="0">
              <a:solidFill>
                <a:srgbClr val="000000"/>
              </a:solidFill>
              <a:effectLst/>
              <a:uFillTx/>
              <a:latin typeface="Calibri"/>
            </a:endParaRPr>
          </a:p>
          <a:p>
            <a:pPr marL="342900" marR="0" lvl="0" indent="-342900" algn="l" defTabSz="914400" rtl="0" eaLnBrk="1" fontAlgn="base" latinLnBrk="0" hangingPunct="1">
              <a:lnSpc>
                <a:spcPct val="107000"/>
              </a:lnSpc>
              <a:spcBef>
                <a:spcPts val="0"/>
              </a:spcBef>
              <a:spcAft>
                <a:spcPts val="0"/>
              </a:spcAft>
              <a:buClr>
                <a:srgbClr val="000000"/>
              </a:buClr>
              <a:buSzPts val="1200"/>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panose="020B0604020202020204" pitchFamily="34" charset="0"/>
                <a:cs typeface="Arial" panose="020B0604020202020204" pitchFamily="34" charset="0"/>
              </a:rPr>
              <a:t>Skills in the widest sense</a:t>
            </a:r>
          </a:p>
          <a:p>
            <a:pPr marL="342900" marR="0" lvl="0" indent="-342900" algn="l" defTabSz="914400" rtl="0" eaLnBrk="1" fontAlgn="base" latinLnBrk="0" hangingPunct="1">
              <a:lnSpc>
                <a:spcPct val="107000"/>
              </a:lnSpc>
              <a:spcBef>
                <a:spcPts val="0"/>
              </a:spcBef>
              <a:spcAft>
                <a:spcPts val="0"/>
              </a:spcAft>
              <a:buClr>
                <a:srgbClr val="000000"/>
              </a:buClr>
              <a:buSzPts val="1200"/>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panose="020B0604020202020204" pitchFamily="34" charset="0"/>
                <a:cs typeface="Arial" panose="020B0604020202020204" pitchFamily="34" charset="0"/>
              </a:rPr>
              <a:t>Bespoke to sector and New Anglia</a:t>
            </a:r>
          </a:p>
          <a:p>
            <a:pPr marL="342900" marR="0" lvl="0" indent="-342900" algn="l" defTabSz="914400" rtl="0" eaLnBrk="1" fontAlgn="base" latinLnBrk="0" hangingPunct="1">
              <a:lnSpc>
                <a:spcPct val="107000"/>
              </a:lnSpc>
              <a:spcBef>
                <a:spcPts val="0"/>
              </a:spcBef>
              <a:spcAft>
                <a:spcPts val="0"/>
              </a:spcAft>
              <a:buClr>
                <a:srgbClr val="000000"/>
              </a:buClr>
              <a:buSzPts val="1200"/>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panose="020B0604020202020204" pitchFamily="34" charset="0"/>
                <a:cs typeface="Arial" panose="020B0604020202020204" pitchFamily="34" charset="0"/>
              </a:rPr>
              <a:t>Shared ownership </a:t>
            </a:r>
          </a:p>
          <a:p>
            <a:pPr marL="342900" marR="0" lvl="0" indent="-342900" algn="l" defTabSz="914400" rtl="0" eaLnBrk="1" fontAlgn="base" latinLnBrk="0" hangingPunct="1">
              <a:lnSpc>
                <a:spcPct val="107000"/>
              </a:lnSpc>
              <a:spcBef>
                <a:spcPts val="0"/>
              </a:spcBef>
              <a:spcAft>
                <a:spcPts val="0"/>
              </a:spcAft>
              <a:buClr>
                <a:srgbClr val="000000"/>
              </a:buClr>
              <a:buSzPts val="1200"/>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panose="020B0604020202020204" pitchFamily="34" charset="0"/>
                <a:cs typeface="Arial" panose="020B0604020202020204" pitchFamily="34" charset="0"/>
              </a:rPr>
              <a:t>Robust evidence base</a:t>
            </a:r>
          </a:p>
          <a:p>
            <a:pPr marL="342900" marR="0" lvl="0" indent="-342900" algn="l" defTabSz="914400" rtl="0" eaLnBrk="1" fontAlgn="base" latinLnBrk="0" hangingPunct="1">
              <a:lnSpc>
                <a:spcPct val="107000"/>
              </a:lnSpc>
              <a:spcBef>
                <a:spcPts val="0"/>
              </a:spcBef>
              <a:spcAft>
                <a:spcPts val="0"/>
              </a:spcAft>
              <a:buClr>
                <a:srgbClr val="000000"/>
              </a:buClr>
              <a:buSzPts val="1200"/>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panose="020B0604020202020204" pitchFamily="34" charset="0"/>
                <a:cs typeface="Arial" panose="020B0604020202020204" pitchFamily="34" charset="0"/>
              </a:rPr>
              <a:t>The employer voice</a:t>
            </a:r>
          </a:p>
          <a:p>
            <a:pPr marL="342900" marR="0" lvl="0" indent="-342900" algn="l" defTabSz="914400" rtl="0" eaLnBrk="1" fontAlgn="base" latinLnBrk="0" hangingPunct="1">
              <a:lnSpc>
                <a:spcPct val="107000"/>
              </a:lnSpc>
              <a:spcBef>
                <a:spcPts val="0"/>
              </a:spcBef>
              <a:spcAft>
                <a:spcPts val="0"/>
              </a:spcAft>
              <a:buClr>
                <a:srgbClr val="000000"/>
              </a:buClr>
              <a:buSzPts val="1200"/>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Arial" panose="020B0604020202020204" pitchFamily="34" charset="0"/>
                <a:cs typeface="Arial" panose="020B0604020202020204" pitchFamily="34" charset="0"/>
              </a:rPr>
              <a:t>Forward-looking practical 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spc="0"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44B051A3-2B81-49EC-A12C-88F3CC43A250}" type="slidenum">
              <a:rPr smtClean="0"/>
              <a:pPr/>
              <a:t>11</a:t>
            </a:fld>
            <a:endParaRPr/>
          </a:p>
        </p:txBody>
      </p:sp>
    </p:spTree>
    <p:extLst>
      <p:ext uri="{BB962C8B-B14F-4D97-AF65-F5344CB8AC3E}">
        <p14:creationId xmlns:p14="http://schemas.microsoft.com/office/powerpoint/2010/main" xmlns="" val="1596011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u="none" strike="noStrike" kern="1200" cap="none" spc="0" baseline="0" dirty="0">
                <a:solidFill>
                  <a:srgbClr val="000000"/>
                </a:solidFill>
                <a:effectLst/>
                <a:uFillTx/>
                <a:latin typeface="+mn-lt"/>
              </a:rPr>
              <a:t>The evidence from our Economic Strategy shows us that our comparative strengths lie in Clean Energy, Agri-Food and ICT – all sharing an innovation ecosystem to develop further, working across sectors to deliver those challenges. We are now in the process of updating the evidence to support the development of the Strategy. </a:t>
            </a:r>
          </a:p>
          <a:p>
            <a:endParaRPr lang="en-GB" sz="1100" dirty="0"/>
          </a:p>
          <a:p>
            <a:r>
              <a:rPr lang="en-GB" sz="1100" dirty="0"/>
              <a:t>These areas have been chosen at the start because:</a:t>
            </a:r>
          </a:p>
          <a:p>
            <a:pPr marL="171450" indent="-171450">
              <a:buFont typeface="Arial" panose="020B0604020202020204" pitchFamily="34" charset="0"/>
              <a:buChar char="•"/>
            </a:pPr>
            <a:r>
              <a:rPr lang="en-GB" sz="1100" dirty="0">
                <a:solidFill>
                  <a:srgbClr val="6600CC"/>
                </a:solidFill>
              </a:rPr>
              <a:t>Norfolk and Suffolk is the only place in the UK where all forms of resource extraction and energy generation exist together, including expertise on microgeneration and growing local energy networks.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solidFill>
                  <a:srgbClr val="6600CC"/>
                </a:solidFill>
              </a:rPr>
              <a:t>The region is home to major ICT assets - both Ipswich (£372m GVA) and Norwich (£395m GVA) are recognised as mature digital tech clusters by Tech Nation and we have Adastral Park on our doorstep.</a:t>
            </a:r>
          </a:p>
          <a:p>
            <a:pPr marL="171450" indent="-171450">
              <a:buFont typeface="Arial" panose="020B0604020202020204" pitchFamily="34" charset="0"/>
              <a:buChar char="•"/>
            </a:pPr>
            <a:r>
              <a:rPr lang="en-GB" sz="1100" dirty="0">
                <a:solidFill>
                  <a:srgbClr val="6600CC"/>
                </a:solidFill>
              </a:rPr>
              <a:t>The New Anglia LEP area is the most productive farming region in the UK and hosts many nationally and internationally significant food and drink companies which specialise in a wide range of food production and processing. </a:t>
            </a:r>
            <a:endParaRPr lang="en-GB" sz="1100" dirty="0"/>
          </a:p>
          <a:p>
            <a:endParaRPr lang="en-GB" sz="1100" dirty="0"/>
          </a:p>
          <a:p>
            <a:r>
              <a:rPr lang="en-GB" sz="1100" dirty="0"/>
              <a:t>We will be consulting stakeholders to enhance both our quantitative and qualitative evidence around the Grand Challenges and these focus areas to cover off the foundations of productivity and come up with exciting game-changing opportunities that we can invest in to align interventions with boosting productivity and earning power in our region, and in turn contributing to the delivery of the Economic Strategy for Norfolk and Suffolk. The input of business is crucial to help formulate these investment opportunities.</a:t>
            </a:r>
          </a:p>
        </p:txBody>
      </p:sp>
      <p:sp>
        <p:nvSpPr>
          <p:cNvPr id="4" name="Slide Number Placeholder 3"/>
          <p:cNvSpPr>
            <a:spLocks noGrp="1"/>
          </p:cNvSpPr>
          <p:nvPr>
            <p:ph type="sldNum" sz="quarter" idx="10"/>
          </p:nvPr>
        </p:nvSpPr>
        <p:spPr/>
        <p:txBody>
          <a:bodyPr/>
          <a:lstStyle/>
          <a:p>
            <a:fld id="{4B5FDEBE-7C2B-44E5-9870-10F9AB850EED}" type="slidenum">
              <a:rPr lang="en-GB" smtClean="0"/>
              <a:pPr/>
              <a:t>16</a:t>
            </a:fld>
            <a:endParaRPr lang="en-GB"/>
          </a:p>
        </p:txBody>
      </p:sp>
    </p:spTree>
    <p:extLst>
      <p:ext uri="{BB962C8B-B14F-4D97-AF65-F5344CB8AC3E}">
        <p14:creationId xmlns:p14="http://schemas.microsoft.com/office/powerpoint/2010/main" xmlns="" val="32569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GB" sz="1200" b="0" i="0" u="none" strike="noStrike" kern="1200" cap="none" spc="0" baseline="0" dirty="0">
              <a:solidFill>
                <a:srgbClr val="000000"/>
              </a:solidFill>
              <a:effectLst/>
              <a:uFillTx/>
              <a:latin typeface="Calibri"/>
            </a:endParaRPr>
          </a:p>
        </p:txBody>
      </p:sp>
      <p:sp>
        <p:nvSpPr>
          <p:cNvPr id="4" name="Slide Number Placeholder 3"/>
          <p:cNvSpPr txBox="1"/>
          <p:nvPr/>
        </p:nvSpPr>
        <p:spPr>
          <a:xfrm>
            <a:off x="3850438" y="9428578"/>
            <a:ext cx="2945659" cy="496332"/>
          </a:xfrm>
          <a:prstGeom prst="rect">
            <a:avLst/>
          </a:prstGeom>
          <a:noFill/>
          <a:ln>
            <a:noFill/>
          </a:ln>
        </p:spPr>
        <p:txBody>
          <a:bodyPr vert="horz" wrap="square" lIns="91440" tIns="45720" rIns="91440" bIns="45720" anchor="b" anchorCtr="0" compatLnSpc="1">
            <a:noAutofit/>
          </a:bodyPr>
          <a:lstStyle/>
          <a:p>
            <a:pPr algn="r">
              <a:defRPr sz="1800" b="0" i="0" u="none" strike="noStrike" kern="0" cap="none" spc="0" baseline="0">
                <a:solidFill>
                  <a:srgbClr val="000000"/>
                </a:solidFill>
                <a:uFillTx/>
              </a:defRPr>
            </a:pPr>
            <a:fld id="{F0A37F3F-A982-4BC0-8923-622CCB2A32C7}" type="slidenum">
              <a:rPr kern="0">
                <a:solidFill>
                  <a:srgbClr val="000000"/>
                </a:solidFill>
              </a:rPr>
              <a:pPr algn="r">
                <a:defRPr sz="1800" b="0" i="0" u="none" strike="noStrike" kern="0" cap="none" spc="0" baseline="0">
                  <a:solidFill>
                    <a:srgbClr val="000000"/>
                  </a:solidFill>
                  <a:uFillTx/>
                </a:defRPr>
              </a:pPr>
              <a:t>17</a:t>
            </a:fld>
            <a:endParaRPr lang="en-GB" sz="1200">
              <a:solidFill>
                <a:srgbClr val="000000"/>
              </a:solidFill>
            </a:endParaRPr>
          </a:p>
        </p:txBody>
      </p:sp>
    </p:spTree>
    <p:extLst>
      <p:ext uri="{BB962C8B-B14F-4D97-AF65-F5344CB8AC3E}">
        <p14:creationId xmlns:p14="http://schemas.microsoft.com/office/powerpoint/2010/main" xmlns="" val="172917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GB" sz="1200" b="0" i="0" u="none" strike="noStrike" kern="1200" cap="none" spc="0" baseline="0" dirty="0">
              <a:solidFill>
                <a:srgbClr val="000000"/>
              </a:solidFill>
              <a:effectLst/>
              <a:uFillTx/>
              <a:latin typeface="Calibri"/>
            </a:endParaRPr>
          </a:p>
        </p:txBody>
      </p:sp>
      <p:sp>
        <p:nvSpPr>
          <p:cNvPr id="4" name="Slide Number Placeholder 3"/>
          <p:cNvSpPr txBox="1"/>
          <p:nvPr/>
        </p:nvSpPr>
        <p:spPr>
          <a:xfrm>
            <a:off x="3850438" y="9428578"/>
            <a:ext cx="2945659" cy="496332"/>
          </a:xfrm>
          <a:prstGeom prst="rect">
            <a:avLst/>
          </a:prstGeom>
          <a:noFill/>
          <a:ln>
            <a:noFill/>
          </a:ln>
        </p:spPr>
        <p:txBody>
          <a:bodyPr vert="horz" wrap="square" lIns="91440" tIns="45720" rIns="91440" bIns="45720" anchor="b" anchorCtr="0" compatLnSpc="1">
            <a:noAutofit/>
          </a:bodyPr>
          <a:lstStyle/>
          <a:p>
            <a:pPr algn="r">
              <a:defRPr sz="1800" b="0" i="0" u="none" strike="noStrike" kern="0" cap="none" spc="0" baseline="0">
                <a:solidFill>
                  <a:srgbClr val="000000"/>
                </a:solidFill>
                <a:uFillTx/>
              </a:defRPr>
            </a:pPr>
            <a:fld id="{F0A37F3F-A982-4BC0-8923-622CCB2A32C7}" type="slidenum">
              <a:rPr kern="0">
                <a:solidFill>
                  <a:srgbClr val="000000"/>
                </a:solidFill>
              </a:rPr>
              <a:pPr algn="r">
                <a:defRPr sz="1800" b="0" i="0" u="none" strike="noStrike" kern="0" cap="none" spc="0" baseline="0">
                  <a:solidFill>
                    <a:srgbClr val="000000"/>
                  </a:solidFill>
                  <a:uFillTx/>
                </a:defRPr>
              </a:pPr>
              <a:t>2</a:t>
            </a:fld>
            <a:endParaRPr lang="en-GB" sz="1200">
              <a:solidFill>
                <a:srgbClr val="000000"/>
              </a:solidFill>
            </a:endParaRPr>
          </a:p>
        </p:txBody>
      </p:sp>
    </p:spTree>
    <p:extLst>
      <p:ext uri="{BB962C8B-B14F-4D97-AF65-F5344CB8AC3E}">
        <p14:creationId xmlns:p14="http://schemas.microsoft.com/office/powerpoint/2010/main" xmlns="" val="3243132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GB" sz="1200" b="1" i="0" u="none" strike="noStrike" kern="1200" cap="none" spc="0" baseline="0" dirty="0">
              <a:solidFill>
                <a:srgbClr val="000000"/>
              </a:solidFill>
              <a:effectLst/>
              <a:uFillTx/>
              <a:latin typeface="Calibri"/>
            </a:endParaRPr>
          </a:p>
        </p:txBody>
      </p:sp>
      <p:sp>
        <p:nvSpPr>
          <p:cNvPr id="4" name="Slide Number Placeholder 3"/>
          <p:cNvSpPr txBox="1"/>
          <p:nvPr/>
        </p:nvSpPr>
        <p:spPr>
          <a:xfrm>
            <a:off x="3850438" y="9428578"/>
            <a:ext cx="2945659" cy="496332"/>
          </a:xfrm>
          <a:prstGeom prst="rect">
            <a:avLst/>
          </a:prstGeom>
          <a:noFill/>
          <a:ln>
            <a:noFill/>
          </a:ln>
        </p:spPr>
        <p:txBody>
          <a:bodyPr vert="horz" wrap="square" lIns="91440" tIns="45720" rIns="91440" bIns="45720" anchor="b" anchorCtr="0" compatLnSpc="1">
            <a:noAutofit/>
          </a:bodyPr>
          <a:lstStyle/>
          <a:p>
            <a:pPr algn="r">
              <a:defRPr sz="1800" b="0" i="0" u="none" strike="noStrike" kern="0" cap="none" spc="0" baseline="0">
                <a:solidFill>
                  <a:srgbClr val="000000"/>
                </a:solidFill>
                <a:uFillTx/>
              </a:defRPr>
            </a:pPr>
            <a:fld id="{F0A37F3F-A982-4BC0-8923-622CCB2A32C7}" type="slidenum">
              <a:rPr kern="0">
                <a:solidFill>
                  <a:srgbClr val="000000"/>
                </a:solidFill>
              </a:rPr>
              <a:pPr algn="r">
                <a:defRPr sz="1800" b="0" i="0" u="none" strike="noStrike" kern="0" cap="none" spc="0" baseline="0">
                  <a:solidFill>
                    <a:srgbClr val="000000"/>
                  </a:solidFill>
                  <a:uFillTx/>
                </a:defRPr>
              </a:pPr>
              <a:t>3</a:t>
            </a:fld>
            <a:endParaRPr lang="en-GB" sz="1200">
              <a:solidFill>
                <a:srgbClr val="000000"/>
              </a:solidFill>
            </a:endParaRPr>
          </a:p>
        </p:txBody>
      </p:sp>
    </p:spTree>
    <p:extLst>
      <p:ext uri="{BB962C8B-B14F-4D97-AF65-F5344CB8AC3E}">
        <p14:creationId xmlns:p14="http://schemas.microsoft.com/office/powerpoint/2010/main" xmlns="" val="2603006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spc="0" baseline="0" dirty="0">
                <a:solidFill>
                  <a:srgbClr val="000000"/>
                </a:solidFill>
                <a:effectLst/>
                <a:uFillTx/>
                <a:latin typeface="+mn-lt"/>
              </a:rPr>
              <a:t>Throughout 2017, a number of stakeholders worked with the LEP to produce a new Economic Strategy for Norfolk and Suffolk. It includes a detailed evidence base, including people, demography and skills. You can find copies on our website.</a:t>
            </a:r>
          </a:p>
        </p:txBody>
      </p:sp>
      <p:sp>
        <p:nvSpPr>
          <p:cNvPr id="4" name="Slide Number Placeholder 3"/>
          <p:cNvSpPr>
            <a:spLocks noGrp="1"/>
          </p:cNvSpPr>
          <p:nvPr>
            <p:ph type="sldNum" sz="quarter" idx="10"/>
          </p:nvPr>
        </p:nvSpPr>
        <p:spPr/>
        <p:txBody>
          <a:bodyPr/>
          <a:lstStyle/>
          <a:p>
            <a:pPr lvl="0"/>
            <a:fld id="{44B051A3-2B81-49EC-A12C-88F3CC43A250}" type="slidenum">
              <a:rPr lang="en-GB" smtClean="0"/>
              <a:pPr lvl="0"/>
              <a:t>4</a:t>
            </a:fld>
            <a:endParaRPr lang="en-GB"/>
          </a:p>
        </p:txBody>
      </p:sp>
    </p:spTree>
    <p:extLst>
      <p:ext uri="{BB962C8B-B14F-4D97-AF65-F5344CB8AC3E}">
        <p14:creationId xmlns:p14="http://schemas.microsoft.com/office/powerpoint/2010/main" xmlns="" val="1137779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GB" sz="1200" b="1" i="0" u="none" strike="noStrike" kern="1200" cap="none" spc="0" baseline="0" dirty="0">
              <a:solidFill>
                <a:srgbClr val="000000"/>
              </a:solidFill>
              <a:effectLst/>
              <a:uFillTx/>
              <a:latin typeface="Calibri"/>
            </a:endParaRPr>
          </a:p>
        </p:txBody>
      </p:sp>
      <p:sp>
        <p:nvSpPr>
          <p:cNvPr id="4" name="Slide Number Placeholder 3"/>
          <p:cNvSpPr txBox="1"/>
          <p:nvPr/>
        </p:nvSpPr>
        <p:spPr>
          <a:xfrm>
            <a:off x="3850438" y="9428578"/>
            <a:ext cx="2945659" cy="496332"/>
          </a:xfrm>
          <a:prstGeom prst="rect">
            <a:avLst/>
          </a:prstGeom>
          <a:noFill/>
          <a:ln>
            <a:noFill/>
          </a:ln>
        </p:spPr>
        <p:txBody>
          <a:bodyPr vert="horz" wrap="square" lIns="91440" tIns="45720" rIns="91440" bIns="45720" anchor="b" anchorCtr="0" compatLnSpc="1">
            <a:noAutofit/>
          </a:bodyPr>
          <a:lstStyle/>
          <a:p>
            <a:pPr algn="r">
              <a:defRPr sz="1800" b="0" i="0" u="none" strike="noStrike" kern="0" cap="none" spc="0" baseline="0">
                <a:solidFill>
                  <a:srgbClr val="000000"/>
                </a:solidFill>
                <a:uFillTx/>
              </a:defRPr>
            </a:pPr>
            <a:fld id="{F0A37F3F-A982-4BC0-8923-622CCB2A32C7}" type="slidenum">
              <a:rPr kern="0">
                <a:solidFill>
                  <a:srgbClr val="000000"/>
                </a:solidFill>
              </a:rPr>
              <a:pPr algn="r">
                <a:defRPr sz="1800" b="0" i="0" u="none" strike="noStrike" kern="0" cap="none" spc="0" baseline="0">
                  <a:solidFill>
                    <a:srgbClr val="000000"/>
                  </a:solidFill>
                  <a:uFillTx/>
                </a:defRPr>
              </a:pPr>
              <a:t>5</a:t>
            </a:fld>
            <a:endParaRPr lang="en-GB" sz="1200">
              <a:solidFill>
                <a:srgbClr val="000000"/>
              </a:solidFill>
            </a:endParaRPr>
          </a:p>
        </p:txBody>
      </p:sp>
    </p:spTree>
    <p:extLst>
      <p:ext uri="{BB962C8B-B14F-4D97-AF65-F5344CB8AC3E}">
        <p14:creationId xmlns:p14="http://schemas.microsoft.com/office/powerpoint/2010/main" xmlns="" val="2307470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GB" sz="1200" b="1" i="0" u="none" strike="noStrike" kern="1200" cap="none" spc="0" baseline="0" dirty="0">
              <a:solidFill>
                <a:srgbClr val="000000"/>
              </a:solidFill>
              <a:effectLst/>
              <a:uFillTx/>
              <a:latin typeface="Calibri"/>
            </a:endParaRPr>
          </a:p>
        </p:txBody>
      </p:sp>
      <p:sp>
        <p:nvSpPr>
          <p:cNvPr id="4" name="Slide Number Placeholder 3"/>
          <p:cNvSpPr txBox="1"/>
          <p:nvPr/>
        </p:nvSpPr>
        <p:spPr>
          <a:xfrm>
            <a:off x="3850438" y="9428578"/>
            <a:ext cx="2945659" cy="496332"/>
          </a:xfrm>
          <a:prstGeom prst="rect">
            <a:avLst/>
          </a:prstGeom>
          <a:noFill/>
          <a:ln>
            <a:noFill/>
          </a:ln>
        </p:spPr>
        <p:txBody>
          <a:bodyPr vert="horz" wrap="square" lIns="91440" tIns="45720" rIns="91440" bIns="45720" anchor="b" anchorCtr="0" compatLnSpc="1">
            <a:noAutofit/>
          </a:bodyPr>
          <a:lstStyle/>
          <a:p>
            <a:pPr algn="r">
              <a:defRPr sz="1800" b="0" i="0" u="none" strike="noStrike" kern="0" cap="none" spc="0" baseline="0">
                <a:solidFill>
                  <a:srgbClr val="000000"/>
                </a:solidFill>
                <a:uFillTx/>
              </a:defRPr>
            </a:pPr>
            <a:fld id="{F0A37F3F-A982-4BC0-8923-622CCB2A32C7}" type="slidenum">
              <a:rPr kern="0">
                <a:solidFill>
                  <a:srgbClr val="000000"/>
                </a:solidFill>
              </a:rPr>
              <a:pPr algn="r">
                <a:defRPr sz="1800" b="0" i="0" u="none" strike="noStrike" kern="0" cap="none" spc="0" baseline="0">
                  <a:solidFill>
                    <a:srgbClr val="000000"/>
                  </a:solidFill>
                  <a:uFillTx/>
                </a:defRPr>
              </a:pPr>
              <a:t>6</a:t>
            </a:fld>
            <a:endParaRPr lang="en-GB" sz="1200">
              <a:solidFill>
                <a:srgbClr val="000000"/>
              </a:solidFill>
            </a:endParaRPr>
          </a:p>
        </p:txBody>
      </p:sp>
    </p:spTree>
    <p:extLst>
      <p:ext uri="{BB962C8B-B14F-4D97-AF65-F5344CB8AC3E}">
        <p14:creationId xmlns:p14="http://schemas.microsoft.com/office/powerpoint/2010/main" xmlns="" val="1543568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Gross value added (GVA) measures the contribution to an economy of an individual producer, industry, sector or region. </a:t>
            </a:r>
            <a:r>
              <a:rPr lang="en-US">
                <a:effectLst/>
              </a:rPr>
              <a:t>It is used in the calculation of gross domestic product (GDP). </a:t>
            </a:r>
          </a:p>
          <a:p>
            <a:endParaRPr lang="en-GB"/>
          </a:p>
        </p:txBody>
      </p:sp>
      <p:sp>
        <p:nvSpPr>
          <p:cNvPr id="4" name="Slide Number Placeholder 3"/>
          <p:cNvSpPr>
            <a:spLocks noGrp="1"/>
          </p:cNvSpPr>
          <p:nvPr>
            <p:ph type="sldNum" sz="quarter" idx="5"/>
          </p:nvPr>
        </p:nvSpPr>
        <p:spPr/>
        <p:txBody>
          <a:bodyPr/>
          <a:lstStyle/>
          <a:p>
            <a:fld id="{719D5532-D416-40A3-B240-6FBFA699D34E}" type="slidenum">
              <a:rPr lang="en-GB" smtClean="0"/>
              <a:pPr/>
              <a:t>7</a:t>
            </a:fld>
            <a:endParaRPr lang="en-GB"/>
          </a:p>
        </p:txBody>
      </p:sp>
    </p:spTree>
    <p:extLst>
      <p:ext uri="{BB962C8B-B14F-4D97-AF65-F5344CB8AC3E}">
        <p14:creationId xmlns:p14="http://schemas.microsoft.com/office/powerpoint/2010/main" xmlns="" val="2633447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spc="0"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44B051A3-2B81-49EC-A12C-88F3CC43A250}" type="slidenum">
              <a:rPr smtClean="0"/>
              <a:pPr/>
              <a:t>8</a:t>
            </a:fld>
            <a:endParaRPr/>
          </a:p>
        </p:txBody>
      </p:sp>
    </p:spTree>
    <p:extLst>
      <p:ext uri="{BB962C8B-B14F-4D97-AF65-F5344CB8AC3E}">
        <p14:creationId xmlns:p14="http://schemas.microsoft.com/office/powerpoint/2010/main" xmlns="" val="3181078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spc="0" baseline="0" dirty="0">
              <a:solidFill>
                <a:srgbClr val="000000"/>
              </a:solidFill>
              <a:effectLst/>
              <a:uFillTx/>
              <a:latin typeface="Calibri"/>
            </a:endParaRPr>
          </a:p>
        </p:txBody>
      </p:sp>
      <p:sp>
        <p:nvSpPr>
          <p:cNvPr id="4" name="Slide Number Placeholder 3"/>
          <p:cNvSpPr>
            <a:spLocks noGrp="1"/>
          </p:cNvSpPr>
          <p:nvPr>
            <p:ph type="sldNum" sz="quarter" idx="10"/>
          </p:nvPr>
        </p:nvSpPr>
        <p:spPr/>
        <p:txBody>
          <a:bodyPr/>
          <a:lstStyle/>
          <a:p>
            <a:fld id="{44B051A3-2B81-49EC-A12C-88F3CC43A250}" type="slidenum">
              <a:rPr smtClean="0"/>
              <a:pPr/>
              <a:t>9</a:t>
            </a:fld>
            <a:endParaRPr/>
          </a:p>
        </p:txBody>
      </p:sp>
    </p:spTree>
    <p:extLst>
      <p:ext uri="{BB962C8B-B14F-4D97-AF65-F5344CB8AC3E}">
        <p14:creationId xmlns:p14="http://schemas.microsoft.com/office/powerpoint/2010/main" xmlns="" val="2770870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E72EC29-944B-41F6-9641-190466EBF63D}" type="datetimeFigureOut">
              <a:rPr lang="en-GB" smtClean="0"/>
              <a:pPr/>
              <a:t>31/07/2020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D9E44E-53D2-49B5-98BB-37B86D19E279}"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EC29-944B-41F6-9641-190466EBF63D}" type="datetimeFigureOut">
              <a:rPr lang="en-GB" smtClean="0"/>
              <a:pPr/>
              <a:t>31/07/2020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D9E44E-53D2-49B5-98BB-37B86D19E279}"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EC29-944B-41F6-9641-190466EBF63D}" type="datetimeFigureOut">
              <a:rPr lang="en-GB" smtClean="0"/>
              <a:pPr/>
              <a:t>31/07/2020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D9E44E-53D2-49B5-98BB-37B86D19E279}"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914400" y="2130430"/>
            <a:ext cx="10363200" cy="1470025"/>
          </a:xfrm>
        </p:spPr>
        <p:txBody>
          <a:bodyPr/>
          <a:lstStyle>
            <a:lvl1pPr>
              <a:defRPr/>
            </a:lvl1pPr>
          </a:lstStyle>
          <a:p>
            <a:pPr lvl="0"/>
            <a:r>
              <a:rPr lang="en-US"/>
              <a:t>Click to edit Master title style</a:t>
            </a:r>
            <a:endParaRPr lang="en-GB"/>
          </a:p>
        </p:txBody>
      </p:sp>
      <p:sp>
        <p:nvSpPr>
          <p:cNvPr id="3" name="Subtitle 2"/>
          <p:cNvSpPr txBox="1">
            <a:spLocks noGrp="1"/>
          </p:cNvSpPr>
          <p:nvPr>
            <p:ph type="subTitle" idx="1"/>
          </p:nvPr>
        </p:nvSpPr>
        <p:spPr>
          <a:xfrm>
            <a:off x="1828800" y="3886201"/>
            <a:ext cx="8534400" cy="1752599"/>
          </a:xfrm>
        </p:spPr>
        <p:txBody>
          <a:bodyPr anchorCtr="1"/>
          <a:lstStyle>
            <a:lvl1pPr marL="0" indent="0" algn="ctr">
              <a:buNone/>
              <a:defRPr>
                <a:solidFill>
                  <a:srgbClr val="898989"/>
                </a:solidFill>
              </a:defRPr>
            </a:lvl1pPr>
          </a:lstStyle>
          <a:p>
            <a:pPr lvl="0"/>
            <a:r>
              <a:rPr lang="en-US"/>
              <a:t>Click to edit Master subtitle style</a:t>
            </a:r>
            <a:endParaRPr lang="en-GB"/>
          </a:p>
        </p:txBody>
      </p:sp>
      <p:sp>
        <p:nvSpPr>
          <p:cNvPr id="4" name="Date Placeholder 3"/>
          <p:cNvSpPr txBox="1">
            <a:spLocks noGrp="1"/>
          </p:cNvSpPr>
          <p:nvPr>
            <p:ph type="dt" sz="half" idx="7"/>
          </p:nvPr>
        </p:nvSpPr>
        <p:spPr/>
        <p:txBody>
          <a:bodyPr/>
          <a:lstStyle>
            <a:lvl1pPr>
              <a:defRPr/>
            </a:lvl1pPr>
          </a:lstStyle>
          <a:p>
            <a:fld id="{5CA7259A-739D-41AB-8429-A002057407E0}" type="datetime1">
              <a:rPr lang="en-US"/>
              <a:pPr/>
              <a:t>7/31/2020</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2A0B3AB9-3F5B-46CD-A3CB-CF557149E4F5}" type="slidenum">
              <a:rPr/>
              <a:pPr/>
              <a:t>‹#›</a:t>
            </a:fld>
            <a:endParaRPr/>
          </a:p>
        </p:txBody>
      </p:sp>
    </p:spTree>
    <p:extLst>
      <p:ext uri="{BB962C8B-B14F-4D97-AF65-F5344CB8AC3E}">
        <p14:creationId xmlns:p14="http://schemas.microsoft.com/office/powerpoint/2010/main" xmlns="" val="84787466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fld id="{8446C54D-A4C6-4C17-A862-8BB38970AFE6}" type="datetime1">
              <a:rPr lang="en-US"/>
              <a:pPr/>
              <a:t>7/31/2020</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8BA5AD05-7CD3-4480-B032-4E270DBF8809}" type="slidenum">
              <a:rPr/>
              <a:pPr/>
              <a:t>‹#›</a:t>
            </a:fld>
            <a:endParaRPr/>
          </a:p>
        </p:txBody>
      </p:sp>
    </p:spTree>
    <p:extLst>
      <p:ext uri="{BB962C8B-B14F-4D97-AF65-F5344CB8AC3E}">
        <p14:creationId xmlns:p14="http://schemas.microsoft.com/office/powerpoint/2010/main" xmlns="" val="93138805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963081" y="4406895"/>
            <a:ext cx="10363200" cy="1362077"/>
          </a:xfrm>
        </p:spPr>
        <p:txBody>
          <a:bodyPr anchor="t" anchorCtr="0"/>
          <a:lstStyle>
            <a:lvl1pPr algn="l">
              <a:defRPr sz="5333" b="1" cap="all"/>
            </a:lvl1pPr>
          </a:lstStyle>
          <a:p>
            <a:pPr lvl="0"/>
            <a:r>
              <a:rPr lang="en-US"/>
              <a:t>Click to edit Master title style</a:t>
            </a:r>
            <a:endParaRPr lang="en-GB"/>
          </a:p>
        </p:txBody>
      </p:sp>
      <p:sp>
        <p:nvSpPr>
          <p:cNvPr id="3" name="Text Placeholder 2"/>
          <p:cNvSpPr txBox="1">
            <a:spLocks noGrp="1"/>
          </p:cNvSpPr>
          <p:nvPr>
            <p:ph type="body" idx="1"/>
          </p:nvPr>
        </p:nvSpPr>
        <p:spPr>
          <a:xfrm>
            <a:off x="963081" y="2906719"/>
            <a:ext cx="10363200" cy="1500188"/>
          </a:xfrm>
        </p:spPr>
        <p:txBody>
          <a:bodyPr anchor="b"/>
          <a:lstStyle>
            <a:lvl1pPr marL="0" indent="0">
              <a:spcBef>
                <a:spcPts val="667"/>
              </a:spcBef>
              <a:buNone/>
              <a:defRPr sz="2667">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fld id="{35A03F24-6CFA-4F06-997C-A9111AB2846F}" type="datetime1">
              <a:rPr lang="en-US"/>
              <a:pPr/>
              <a:t>7/31/2020</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B1561479-37E9-4616-96CC-2F631A93967F}" type="slidenum">
              <a:rPr/>
              <a:pPr/>
              <a:t>‹#›</a:t>
            </a:fld>
            <a:endParaRPr/>
          </a:p>
        </p:txBody>
      </p:sp>
    </p:spTree>
    <p:extLst>
      <p:ext uri="{BB962C8B-B14F-4D97-AF65-F5344CB8AC3E}">
        <p14:creationId xmlns:p14="http://schemas.microsoft.com/office/powerpoint/2010/main" xmlns="" val="921598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a:xfrm>
            <a:off x="609601" y="1600200"/>
            <a:ext cx="5384804" cy="4525963"/>
          </a:xfrm>
        </p:spPr>
        <p:txBody>
          <a:bodyPr/>
          <a:lstStyle>
            <a:lvl1pPr>
              <a:spcBef>
                <a:spcPts val="933"/>
              </a:spcBef>
              <a:defRPr sz="3733"/>
            </a:lvl1pPr>
            <a:lvl2pPr>
              <a:spcBef>
                <a:spcPts val="800"/>
              </a:spcBef>
              <a:defRPr sz="3200"/>
            </a:lvl2pPr>
            <a:lvl3pPr>
              <a:spcBef>
                <a:spcPts val="667"/>
              </a:spcBef>
              <a:defRPr sz="2667"/>
            </a:lvl3pPr>
            <a:lvl4pPr>
              <a:spcBef>
                <a:spcPts val="533"/>
              </a:spcBef>
              <a:defRPr sz="2400"/>
            </a:lvl4pPr>
            <a:lvl5pPr>
              <a:spcBef>
                <a:spcPts val="533"/>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txBox="1">
            <a:spLocks noGrp="1"/>
          </p:cNvSpPr>
          <p:nvPr>
            <p:ph idx="2"/>
          </p:nvPr>
        </p:nvSpPr>
        <p:spPr>
          <a:xfrm>
            <a:off x="6197595" y="1600200"/>
            <a:ext cx="5384804" cy="4525963"/>
          </a:xfrm>
        </p:spPr>
        <p:txBody>
          <a:bodyPr/>
          <a:lstStyle>
            <a:lvl1pPr>
              <a:spcBef>
                <a:spcPts val="933"/>
              </a:spcBef>
              <a:defRPr sz="3733"/>
            </a:lvl1pPr>
            <a:lvl2pPr>
              <a:spcBef>
                <a:spcPts val="800"/>
              </a:spcBef>
              <a:defRPr sz="3200"/>
            </a:lvl2pPr>
            <a:lvl3pPr>
              <a:spcBef>
                <a:spcPts val="667"/>
              </a:spcBef>
              <a:defRPr sz="2667"/>
            </a:lvl3pPr>
            <a:lvl4pPr>
              <a:spcBef>
                <a:spcPts val="533"/>
              </a:spcBef>
              <a:defRPr sz="2400"/>
            </a:lvl4pPr>
            <a:lvl5pPr>
              <a:spcBef>
                <a:spcPts val="533"/>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txBox="1">
            <a:spLocks noGrp="1"/>
          </p:cNvSpPr>
          <p:nvPr>
            <p:ph type="dt" sz="half" idx="7"/>
          </p:nvPr>
        </p:nvSpPr>
        <p:spPr/>
        <p:txBody>
          <a:bodyPr/>
          <a:lstStyle>
            <a:lvl1pPr>
              <a:defRPr/>
            </a:lvl1pPr>
          </a:lstStyle>
          <a:p>
            <a:fld id="{9682AF34-7A7D-40CE-B664-F6BA400D9F53}" type="datetime1">
              <a:rPr lang="en-US"/>
              <a:pPr/>
              <a:t>7/31/2020</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757F6275-BCFF-4824-A0C6-1921DA618CF1}" type="slidenum">
              <a:rPr/>
              <a:pPr/>
              <a:t>‹#›</a:t>
            </a:fld>
            <a:endParaRPr/>
          </a:p>
        </p:txBody>
      </p:sp>
    </p:spTree>
    <p:extLst>
      <p:ext uri="{BB962C8B-B14F-4D97-AF65-F5344CB8AC3E}">
        <p14:creationId xmlns:p14="http://schemas.microsoft.com/office/powerpoint/2010/main" xmlns="" val="851789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Text Placeholder 2"/>
          <p:cNvSpPr txBox="1">
            <a:spLocks noGrp="1"/>
          </p:cNvSpPr>
          <p:nvPr>
            <p:ph type="body" idx="1"/>
          </p:nvPr>
        </p:nvSpPr>
        <p:spPr>
          <a:xfrm>
            <a:off x="609600" y="1535119"/>
            <a:ext cx="5386912" cy="639763"/>
          </a:xfrm>
        </p:spPr>
        <p:txBody>
          <a:bodyPr anchor="b"/>
          <a:lstStyle>
            <a:lvl1pPr marL="0" indent="0">
              <a:spcBef>
                <a:spcPts val="800"/>
              </a:spcBef>
              <a:buNone/>
              <a:defRPr sz="3200" b="1"/>
            </a:lvl1pPr>
          </a:lstStyle>
          <a:p>
            <a:pPr lvl="0"/>
            <a:r>
              <a:rPr lang="en-US"/>
              <a:t>Click to edit Master text styles</a:t>
            </a:r>
          </a:p>
        </p:txBody>
      </p:sp>
      <p:sp>
        <p:nvSpPr>
          <p:cNvPr id="4" name="Content Placeholder 3"/>
          <p:cNvSpPr txBox="1">
            <a:spLocks noGrp="1"/>
          </p:cNvSpPr>
          <p:nvPr>
            <p:ph idx="2"/>
          </p:nvPr>
        </p:nvSpPr>
        <p:spPr>
          <a:xfrm>
            <a:off x="609600" y="2174870"/>
            <a:ext cx="5386912" cy="3951292"/>
          </a:xfrm>
        </p:spPr>
        <p:txBody>
          <a:bodyPr/>
          <a:lstStyle>
            <a:lvl1pPr>
              <a:spcBef>
                <a:spcPts val="800"/>
              </a:spcBef>
              <a:defRPr sz="3200"/>
            </a:lvl1pPr>
            <a:lvl2pPr>
              <a:spcBef>
                <a:spcPts val="667"/>
              </a:spcBef>
              <a:defRPr sz="2667"/>
            </a:lvl2pPr>
            <a:lvl3pPr>
              <a:spcBef>
                <a:spcPts val="533"/>
              </a:spcBef>
              <a:defRPr sz="2400"/>
            </a:lvl3pPr>
            <a:lvl4pPr>
              <a:spcBef>
                <a:spcPts val="533"/>
              </a:spcBef>
              <a:defRPr sz="2133"/>
            </a:lvl4pPr>
            <a:lvl5pPr>
              <a:spcBef>
                <a:spcPts val="533"/>
              </a:spcBef>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txBox="1">
            <a:spLocks noGrp="1"/>
          </p:cNvSpPr>
          <p:nvPr>
            <p:ph type="body" idx="3"/>
          </p:nvPr>
        </p:nvSpPr>
        <p:spPr>
          <a:xfrm>
            <a:off x="6193364" y="1535119"/>
            <a:ext cx="5389035" cy="639763"/>
          </a:xfrm>
        </p:spPr>
        <p:txBody>
          <a:bodyPr anchor="b"/>
          <a:lstStyle>
            <a:lvl1pPr marL="0" indent="0">
              <a:spcBef>
                <a:spcPts val="800"/>
              </a:spcBef>
              <a:buNone/>
              <a:defRPr sz="3200" b="1"/>
            </a:lvl1pPr>
          </a:lstStyle>
          <a:p>
            <a:pPr lvl="0"/>
            <a:r>
              <a:rPr lang="en-US"/>
              <a:t>Click to edit Master text styles</a:t>
            </a:r>
          </a:p>
        </p:txBody>
      </p:sp>
      <p:sp>
        <p:nvSpPr>
          <p:cNvPr id="6" name="Content Placeholder 5"/>
          <p:cNvSpPr txBox="1">
            <a:spLocks noGrp="1"/>
          </p:cNvSpPr>
          <p:nvPr>
            <p:ph idx="4"/>
          </p:nvPr>
        </p:nvSpPr>
        <p:spPr>
          <a:xfrm>
            <a:off x="6193364" y="2174870"/>
            <a:ext cx="5389035" cy="3951292"/>
          </a:xfrm>
        </p:spPr>
        <p:txBody>
          <a:bodyPr/>
          <a:lstStyle>
            <a:lvl1pPr>
              <a:spcBef>
                <a:spcPts val="800"/>
              </a:spcBef>
              <a:defRPr sz="3200"/>
            </a:lvl1pPr>
            <a:lvl2pPr>
              <a:spcBef>
                <a:spcPts val="667"/>
              </a:spcBef>
              <a:defRPr sz="2667"/>
            </a:lvl2pPr>
            <a:lvl3pPr>
              <a:spcBef>
                <a:spcPts val="533"/>
              </a:spcBef>
              <a:defRPr sz="2400"/>
            </a:lvl3pPr>
            <a:lvl4pPr>
              <a:spcBef>
                <a:spcPts val="533"/>
              </a:spcBef>
              <a:defRPr sz="2133"/>
            </a:lvl4pPr>
            <a:lvl5pPr>
              <a:spcBef>
                <a:spcPts val="533"/>
              </a:spcBef>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txBox="1">
            <a:spLocks noGrp="1"/>
          </p:cNvSpPr>
          <p:nvPr>
            <p:ph type="dt" sz="half" idx="7"/>
          </p:nvPr>
        </p:nvSpPr>
        <p:spPr/>
        <p:txBody>
          <a:bodyPr/>
          <a:lstStyle>
            <a:lvl1pPr>
              <a:defRPr/>
            </a:lvl1pPr>
          </a:lstStyle>
          <a:p>
            <a:fld id="{2ACF4EE6-F8CE-4D82-BCC4-81FE847002CC}" type="datetime1">
              <a:rPr lang="en-US"/>
              <a:pPr/>
              <a:t>7/31/2020</a:t>
            </a:fld>
            <a:endParaRPr/>
          </a:p>
        </p:txBody>
      </p:sp>
      <p:sp>
        <p:nvSpPr>
          <p:cNvPr id="8" name="Footer Placeholder 7"/>
          <p:cNvSpPr txBox="1">
            <a:spLocks noGrp="1"/>
          </p:cNvSpPr>
          <p:nvPr>
            <p:ph type="ftr" sz="quarter" idx="9"/>
          </p:nvPr>
        </p:nvSpPr>
        <p:spPr/>
        <p:txBody>
          <a:bodyPr/>
          <a:lstStyle>
            <a:lvl1pPr>
              <a:defRPr/>
            </a:lvl1pPr>
          </a:lstStyle>
          <a:p>
            <a:endParaRPr/>
          </a:p>
        </p:txBody>
      </p:sp>
      <p:sp>
        <p:nvSpPr>
          <p:cNvPr id="9" name="Slide Number Placeholder 8"/>
          <p:cNvSpPr txBox="1">
            <a:spLocks noGrp="1"/>
          </p:cNvSpPr>
          <p:nvPr>
            <p:ph type="sldNum" sz="quarter" idx="8"/>
          </p:nvPr>
        </p:nvSpPr>
        <p:spPr/>
        <p:txBody>
          <a:bodyPr/>
          <a:lstStyle>
            <a:lvl1pPr>
              <a:defRPr/>
            </a:lvl1pPr>
          </a:lstStyle>
          <a:p>
            <a:fld id="{900B9635-9C74-4676-847A-75A1FC2705CC}" type="slidenum">
              <a:rPr/>
              <a:pPr/>
              <a:t>‹#›</a:t>
            </a:fld>
            <a:endParaRPr/>
          </a:p>
        </p:txBody>
      </p:sp>
    </p:spTree>
    <p:extLst>
      <p:ext uri="{BB962C8B-B14F-4D97-AF65-F5344CB8AC3E}">
        <p14:creationId xmlns:p14="http://schemas.microsoft.com/office/powerpoint/2010/main" xmlns="" val="4055539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p:cNvSpPr txBox="1">
            <a:spLocks noGrp="1"/>
          </p:cNvSpPr>
          <p:nvPr>
            <p:ph type="dt" sz="half" idx="7"/>
          </p:nvPr>
        </p:nvSpPr>
        <p:spPr/>
        <p:txBody>
          <a:bodyPr/>
          <a:lstStyle>
            <a:lvl1pPr>
              <a:defRPr/>
            </a:lvl1pPr>
          </a:lstStyle>
          <a:p>
            <a:fld id="{51CF5967-737E-4748-A4D0-BDC03C2DB92D}" type="datetime1">
              <a:rPr lang="en-US"/>
              <a:pPr/>
              <a:t>7/31/2020</a:t>
            </a:fld>
            <a:endParaRPr/>
          </a:p>
        </p:txBody>
      </p:sp>
      <p:sp>
        <p:nvSpPr>
          <p:cNvPr id="4" name="Footer Placeholder 3"/>
          <p:cNvSpPr txBox="1">
            <a:spLocks noGrp="1"/>
          </p:cNvSpPr>
          <p:nvPr>
            <p:ph type="ftr" sz="quarter" idx="9"/>
          </p:nvPr>
        </p:nvSpPr>
        <p:spPr/>
        <p:txBody>
          <a:bodyPr/>
          <a:lstStyle>
            <a:lvl1pPr>
              <a:defRPr/>
            </a:lvl1pPr>
          </a:lstStyle>
          <a:p>
            <a:endParaRPr/>
          </a:p>
        </p:txBody>
      </p:sp>
      <p:sp>
        <p:nvSpPr>
          <p:cNvPr id="5" name="Slide Number Placeholder 4"/>
          <p:cNvSpPr txBox="1">
            <a:spLocks noGrp="1"/>
          </p:cNvSpPr>
          <p:nvPr>
            <p:ph type="sldNum" sz="quarter" idx="8"/>
          </p:nvPr>
        </p:nvSpPr>
        <p:spPr/>
        <p:txBody>
          <a:bodyPr/>
          <a:lstStyle>
            <a:lvl1pPr>
              <a:defRPr/>
            </a:lvl1pPr>
          </a:lstStyle>
          <a:p>
            <a:fld id="{EC504780-B4AA-4094-9946-98003FBCADF2}" type="slidenum">
              <a:rPr/>
              <a:pPr/>
              <a:t>‹#›</a:t>
            </a:fld>
            <a:endParaRPr/>
          </a:p>
        </p:txBody>
      </p:sp>
    </p:spTree>
    <p:extLst>
      <p:ext uri="{BB962C8B-B14F-4D97-AF65-F5344CB8AC3E}">
        <p14:creationId xmlns:p14="http://schemas.microsoft.com/office/powerpoint/2010/main" xmlns="" val="3454364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fld id="{E76F8EBA-1F7E-4928-85C6-1F82996597DD}" type="datetime1">
              <a:rPr lang="en-US"/>
              <a:pPr/>
              <a:t>7/31/2020</a:t>
            </a:fld>
            <a:endParaRPr/>
          </a:p>
        </p:txBody>
      </p:sp>
      <p:sp>
        <p:nvSpPr>
          <p:cNvPr id="3" name="Footer Placeholder 2"/>
          <p:cNvSpPr txBox="1">
            <a:spLocks noGrp="1"/>
          </p:cNvSpPr>
          <p:nvPr>
            <p:ph type="ftr" sz="quarter" idx="9"/>
          </p:nvPr>
        </p:nvSpPr>
        <p:spPr/>
        <p:txBody>
          <a:bodyPr/>
          <a:lstStyle>
            <a:lvl1pPr>
              <a:defRPr/>
            </a:lvl1pPr>
          </a:lstStyle>
          <a:p>
            <a:endParaRPr/>
          </a:p>
        </p:txBody>
      </p:sp>
      <p:sp>
        <p:nvSpPr>
          <p:cNvPr id="4" name="Slide Number Placeholder 3"/>
          <p:cNvSpPr txBox="1">
            <a:spLocks noGrp="1"/>
          </p:cNvSpPr>
          <p:nvPr>
            <p:ph type="sldNum" sz="quarter" idx="8"/>
          </p:nvPr>
        </p:nvSpPr>
        <p:spPr/>
        <p:txBody>
          <a:bodyPr/>
          <a:lstStyle>
            <a:lvl1pPr>
              <a:defRPr/>
            </a:lvl1pPr>
          </a:lstStyle>
          <a:p>
            <a:fld id="{558F3E61-D534-49C6-9F2B-DB2BB9E468FD}" type="slidenum">
              <a:rPr/>
              <a:pPr/>
              <a:t>‹#›</a:t>
            </a:fld>
            <a:endParaRPr/>
          </a:p>
        </p:txBody>
      </p:sp>
    </p:spTree>
    <p:extLst>
      <p:ext uri="{BB962C8B-B14F-4D97-AF65-F5344CB8AC3E}">
        <p14:creationId xmlns:p14="http://schemas.microsoft.com/office/powerpoint/2010/main" xmlns="" val="2525450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09601" y="273052"/>
            <a:ext cx="4011081" cy="1162056"/>
          </a:xfrm>
        </p:spPr>
        <p:txBody>
          <a:bodyPr anchor="b" anchorCtr="0"/>
          <a:lstStyle>
            <a:lvl1pPr algn="l">
              <a:defRPr sz="2667" b="1"/>
            </a:lvl1pPr>
          </a:lstStyle>
          <a:p>
            <a:pPr lvl="0"/>
            <a:r>
              <a:rPr lang="en-US"/>
              <a:t>Click to edit Master title style</a:t>
            </a:r>
            <a:endParaRPr lang="en-GB"/>
          </a:p>
        </p:txBody>
      </p:sp>
      <p:sp>
        <p:nvSpPr>
          <p:cNvPr id="3" name="Content Placeholder 2"/>
          <p:cNvSpPr txBox="1">
            <a:spLocks noGrp="1"/>
          </p:cNvSpPr>
          <p:nvPr>
            <p:ph idx="1"/>
          </p:nvPr>
        </p:nvSpPr>
        <p:spPr>
          <a:xfrm>
            <a:off x="4766730" y="273053"/>
            <a:ext cx="6815669" cy="585311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txBox="1">
            <a:spLocks noGrp="1"/>
          </p:cNvSpPr>
          <p:nvPr>
            <p:ph type="body" idx="2"/>
          </p:nvPr>
        </p:nvSpPr>
        <p:spPr>
          <a:xfrm>
            <a:off x="609601" y="1435095"/>
            <a:ext cx="4011081" cy="4691067"/>
          </a:xfrm>
        </p:spPr>
        <p:txBody>
          <a:bodyPr/>
          <a:lstStyle>
            <a:lvl1pPr marL="0" indent="0">
              <a:spcBef>
                <a:spcPts val="400"/>
              </a:spcBef>
              <a:buNone/>
              <a:defRPr sz="1867"/>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fld id="{2C9C5FD6-5E9A-4CD7-B4D1-309453D3D37F}" type="datetime1">
              <a:rPr lang="en-US"/>
              <a:pPr/>
              <a:t>7/31/2020</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C37DD54F-DF6F-408B-A991-BDE62AE5B808}" type="slidenum">
              <a:rPr/>
              <a:pPr/>
              <a:t>‹#›</a:t>
            </a:fld>
            <a:endParaRPr/>
          </a:p>
        </p:txBody>
      </p:sp>
    </p:spTree>
    <p:extLst>
      <p:ext uri="{BB962C8B-B14F-4D97-AF65-F5344CB8AC3E}">
        <p14:creationId xmlns:p14="http://schemas.microsoft.com/office/powerpoint/2010/main" xmlns="" val="2004578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EC29-944B-41F6-9641-190466EBF63D}" type="datetimeFigureOut">
              <a:rPr lang="en-GB" smtClean="0"/>
              <a:pPr/>
              <a:t>31/07/2020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D9E44E-53D2-49B5-98BB-37B86D19E279}"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2389717" y="4800601"/>
            <a:ext cx="7315200" cy="566732"/>
          </a:xfrm>
        </p:spPr>
        <p:txBody>
          <a:bodyPr anchor="b" anchorCtr="0"/>
          <a:lstStyle>
            <a:lvl1pPr algn="l">
              <a:defRPr sz="2667" b="1"/>
            </a:lvl1pPr>
          </a:lstStyle>
          <a:p>
            <a:pPr lvl="0"/>
            <a:r>
              <a:rPr lang="en-US"/>
              <a:t>Click to edit Master title style</a:t>
            </a:r>
            <a:endParaRPr lang="en-GB"/>
          </a:p>
        </p:txBody>
      </p:sp>
      <p:sp>
        <p:nvSpPr>
          <p:cNvPr id="3" name="Picture Placeholder 2"/>
          <p:cNvSpPr txBox="1">
            <a:spLocks noGrp="1"/>
          </p:cNvSpPr>
          <p:nvPr>
            <p:ph type="pic" idx="1"/>
          </p:nvPr>
        </p:nvSpPr>
        <p:spPr>
          <a:xfrm>
            <a:off x="2389717" y="612770"/>
            <a:ext cx="7315200" cy="4114799"/>
          </a:xfrm>
        </p:spPr>
        <p:txBody>
          <a:bodyPr/>
          <a:lstStyle>
            <a:lvl1pPr marL="0" indent="0">
              <a:buNone/>
              <a:defRPr lang="en-GB"/>
            </a:lvl1pPr>
          </a:lstStyle>
          <a:p>
            <a:pPr lvl="0"/>
            <a:endParaRPr lang="en-GB"/>
          </a:p>
        </p:txBody>
      </p:sp>
      <p:sp>
        <p:nvSpPr>
          <p:cNvPr id="4" name="Text Placeholder 3"/>
          <p:cNvSpPr txBox="1">
            <a:spLocks noGrp="1"/>
          </p:cNvSpPr>
          <p:nvPr>
            <p:ph type="body" idx="2"/>
          </p:nvPr>
        </p:nvSpPr>
        <p:spPr>
          <a:xfrm>
            <a:off x="2389717" y="5367332"/>
            <a:ext cx="7315200" cy="804867"/>
          </a:xfrm>
        </p:spPr>
        <p:txBody>
          <a:bodyPr/>
          <a:lstStyle>
            <a:lvl1pPr marL="0" indent="0">
              <a:spcBef>
                <a:spcPts val="400"/>
              </a:spcBef>
              <a:buNone/>
              <a:defRPr sz="1867"/>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fld id="{3E8B35E7-B5B5-4D46-A297-713B92B801DA}" type="datetime1">
              <a:rPr lang="en-US"/>
              <a:pPr/>
              <a:t>7/31/2020</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108F8DC5-0EFA-4F8B-9878-A8B9B7A0E3BF}" type="slidenum">
              <a:rPr/>
              <a:pPr/>
              <a:t>‹#›</a:t>
            </a:fld>
            <a:endParaRPr/>
          </a:p>
        </p:txBody>
      </p:sp>
    </p:spTree>
    <p:extLst>
      <p:ext uri="{BB962C8B-B14F-4D97-AF65-F5344CB8AC3E}">
        <p14:creationId xmlns:p14="http://schemas.microsoft.com/office/powerpoint/2010/main" xmlns="" val="58170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fld id="{91DAA39C-58E4-44A3-B33B-FFC3633FF1B9}" type="datetime1">
              <a:rPr lang="en-US"/>
              <a:pPr/>
              <a:t>7/31/2020</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51C6527C-CB85-46FD-9935-896E31A273F7}" type="slidenum">
              <a:rPr/>
              <a:pPr/>
              <a:t>‹#›</a:t>
            </a:fld>
            <a:endParaRPr/>
          </a:p>
        </p:txBody>
      </p:sp>
    </p:spTree>
    <p:extLst>
      <p:ext uri="{BB962C8B-B14F-4D97-AF65-F5344CB8AC3E}">
        <p14:creationId xmlns:p14="http://schemas.microsoft.com/office/powerpoint/2010/main" xmlns="" val="1061146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839200" y="274636"/>
            <a:ext cx="2743200" cy="5851525"/>
          </a:xfrm>
        </p:spPr>
        <p:txBody>
          <a:bodyPr vert="eaVert"/>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a:xfrm>
            <a:off x="609600" y="274636"/>
            <a:ext cx="8026395" cy="5851525"/>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fld id="{F7517D81-DC0B-415E-A0E6-5E971E1D880A}" type="datetime1">
              <a:rPr lang="en-US"/>
              <a:pPr/>
              <a:t>7/31/2020</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CEB4AD49-69A2-400F-857F-7D7B8A8198CB}" type="slidenum">
              <a:rPr/>
              <a:pPr/>
              <a:t>‹#›</a:t>
            </a:fld>
            <a:endParaRPr/>
          </a:p>
        </p:txBody>
      </p:sp>
    </p:spTree>
    <p:extLst>
      <p:ext uri="{BB962C8B-B14F-4D97-AF65-F5344CB8AC3E}">
        <p14:creationId xmlns:p14="http://schemas.microsoft.com/office/powerpoint/2010/main" xmlns="" val="3564412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72EC29-944B-41F6-9641-190466EBF63D}" type="datetimeFigureOut">
              <a:rPr lang="en-GB" smtClean="0"/>
              <a:pPr/>
              <a:t>31/07/2020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D9E44E-53D2-49B5-98BB-37B86D19E279}"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E72EC29-944B-41F6-9641-190466EBF63D}" type="datetimeFigureOut">
              <a:rPr lang="en-GB" smtClean="0"/>
              <a:pPr/>
              <a:t>31/07/2020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D9E44E-53D2-49B5-98BB-37B86D19E279}"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E72EC29-944B-41F6-9641-190466EBF63D}" type="datetimeFigureOut">
              <a:rPr lang="en-GB" smtClean="0"/>
              <a:pPr/>
              <a:t>31/07/2020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4D9E44E-53D2-49B5-98BB-37B86D19E279}"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E72EC29-944B-41F6-9641-190466EBF63D}" type="datetimeFigureOut">
              <a:rPr lang="en-GB" smtClean="0"/>
              <a:pPr/>
              <a:t>31/07/2020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4D9E44E-53D2-49B5-98BB-37B86D19E279}"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72EC29-944B-41F6-9641-190466EBF63D}" type="datetimeFigureOut">
              <a:rPr lang="en-GB" smtClean="0"/>
              <a:pPr/>
              <a:t>31/07/2020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4D9E44E-53D2-49B5-98BB-37B86D19E279}"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72EC29-944B-41F6-9641-190466EBF63D}" type="datetimeFigureOut">
              <a:rPr lang="en-GB" smtClean="0"/>
              <a:pPr/>
              <a:t>31/07/2020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D9E44E-53D2-49B5-98BB-37B86D19E279}"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72EC29-944B-41F6-9641-190466EBF63D}" type="datetimeFigureOut">
              <a:rPr lang="en-GB" smtClean="0"/>
              <a:pPr/>
              <a:t>31/07/2020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D9E44E-53D2-49B5-98BB-37B86D19E279}"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2EC29-944B-41F6-9641-190466EBF63D}" type="datetimeFigureOut">
              <a:rPr lang="en-GB" smtClean="0"/>
              <a:pPr/>
              <a:t>31/07/2020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9E44E-53D2-49B5-98BB-37B86D19E279}"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09600" y="274636"/>
            <a:ext cx="10972800" cy="1143000"/>
          </a:xfrm>
          <a:prstGeom prst="rect">
            <a:avLst/>
          </a:prstGeom>
          <a:noFill/>
          <a:ln>
            <a:noFill/>
          </a:ln>
        </p:spPr>
        <p:txBody>
          <a:bodyPr vert="horz" wrap="square" lIns="91440" tIns="45720" rIns="91440" bIns="45720" anchor="ctr" anchorCtr="1" compatLnSpc="1">
            <a:noAutofit/>
          </a:bodyPr>
          <a:lstStyle/>
          <a:p>
            <a:pPr lvl="0"/>
            <a:r>
              <a:rPr lang="en-US"/>
              <a:t>Click to edit Master title style</a:t>
            </a:r>
            <a:endParaRPr lang="en-GB"/>
          </a:p>
        </p:txBody>
      </p:sp>
      <p:sp>
        <p:nvSpPr>
          <p:cNvPr id="3" name="Text Placeholder 2"/>
          <p:cNvSpPr txBox="1">
            <a:spLocks noGrp="1"/>
          </p:cNvSpPr>
          <p:nvPr>
            <p:ph type="body" idx="1"/>
          </p:nvPr>
        </p:nvSpPr>
        <p:spPr>
          <a:xfrm>
            <a:off x="609600" y="1600200"/>
            <a:ext cx="10972800" cy="4525963"/>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2"/>
          </p:nvPr>
        </p:nvSpPr>
        <p:spPr>
          <a:xfrm>
            <a:off x="609600" y="6356347"/>
            <a:ext cx="2844795" cy="365125"/>
          </a:xfrm>
          <a:prstGeom prst="rect">
            <a:avLst/>
          </a:prstGeom>
          <a:noFill/>
          <a:ln>
            <a:noFill/>
          </a:ln>
        </p:spPr>
        <p:txBody>
          <a:bodyPr vert="horz" wrap="square" lIns="91440" tIns="45720" rIns="91440" bIns="45720" anchor="ctr" anchorCtr="0" compatLnSpc="1">
            <a:noAutofit/>
          </a:bodyPr>
          <a:lstStyle>
            <a:lvl1pPr marL="0" marR="0" lvl="0" indent="0" algn="l" defTabSz="1219170" rtl="0" fontAlgn="auto" hangingPunct="1">
              <a:lnSpc>
                <a:spcPct val="100000"/>
              </a:lnSpc>
              <a:spcBef>
                <a:spcPts val="0"/>
              </a:spcBef>
              <a:spcAft>
                <a:spcPts val="0"/>
              </a:spcAft>
              <a:buNone/>
              <a:tabLst/>
              <a:defRPr lang="en-GB" sz="1600" b="0" i="0" u="none" strike="noStrike" kern="1200" cap="none" spc="0" baseline="0">
                <a:solidFill>
                  <a:srgbClr val="898989"/>
                </a:solidFill>
                <a:uFillTx/>
                <a:latin typeface="Calibri"/>
              </a:defRPr>
            </a:lvl1pPr>
          </a:lstStyle>
          <a:p>
            <a:fld id="{BA6BFD15-A19D-4B83-B4F9-4663C139232C}" type="datetime1">
              <a:rPr lang="en-US"/>
              <a:pPr/>
              <a:t>7/31/2020</a:t>
            </a:fld>
            <a:endParaRPr/>
          </a:p>
        </p:txBody>
      </p:sp>
      <p:sp>
        <p:nvSpPr>
          <p:cNvPr id="5" name="Footer Placeholder 4"/>
          <p:cNvSpPr txBox="1">
            <a:spLocks noGrp="1"/>
          </p:cNvSpPr>
          <p:nvPr>
            <p:ph type="ftr" sz="quarter" idx="3"/>
          </p:nvPr>
        </p:nvSpPr>
        <p:spPr>
          <a:xfrm>
            <a:off x="4165605" y="6356347"/>
            <a:ext cx="3860804" cy="365125"/>
          </a:xfrm>
          <a:prstGeom prst="rect">
            <a:avLst/>
          </a:prstGeom>
          <a:noFill/>
          <a:ln>
            <a:noFill/>
          </a:ln>
        </p:spPr>
        <p:txBody>
          <a:bodyPr vert="horz" wrap="square" lIns="91440" tIns="45720" rIns="91440" bIns="45720" anchor="ctr" anchorCtr="1" compatLnSpc="1">
            <a:noAutofit/>
          </a:bodyPr>
          <a:lstStyle>
            <a:lvl1pPr marL="0" marR="0" lvl="0" indent="0" algn="ctr" defTabSz="1219170" rtl="0" fontAlgn="auto" hangingPunct="1">
              <a:lnSpc>
                <a:spcPct val="100000"/>
              </a:lnSpc>
              <a:spcBef>
                <a:spcPts val="0"/>
              </a:spcBef>
              <a:spcAft>
                <a:spcPts val="0"/>
              </a:spcAft>
              <a:buNone/>
              <a:tabLst/>
              <a:defRPr lang="en-GB" sz="1600" b="0" i="0" u="none" strike="noStrike" kern="1200" cap="none" spc="0" baseline="0">
                <a:solidFill>
                  <a:srgbClr val="898989"/>
                </a:solidFill>
                <a:uFillTx/>
                <a:latin typeface="Calibri"/>
              </a:defRPr>
            </a:lvl1pPr>
          </a:lstStyle>
          <a:p>
            <a:endParaRPr/>
          </a:p>
        </p:txBody>
      </p:sp>
      <p:sp>
        <p:nvSpPr>
          <p:cNvPr id="6" name="Slide Number Placeholder 5"/>
          <p:cNvSpPr txBox="1">
            <a:spLocks noGrp="1"/>
          </p:cNvSpPr>
          <p:nvPr>
            <p:ph type="sldNum" sz="quarter" idx="4"/>
          </p:nvPr>
        </p:nvSpPr>
        <p:spPr>
          <a:xfrm>
            <a:off x="8737604" y="6356347"/>
            <a:ext cx="2844795" cy="365125"/>
          </a:xfrm>
          <a:prstGeom prst="rect">
            <a:avLst/>
          </a:prstGeom>
          <a:noFill/>
          <a:ln>
            <a:noFill/>
          </a:ln>
        </p:spPr>
        <p:txBody>
          <a:bodyPr vert="horz" wrap="square" lIns="91440" tIns="45720" rIns="91440" bIns="45720" anchor="ctr" anchorCtr="0" compatLnSpc="1">
            <a:noAutofit/>
          </a:bodyPr>
          <a:lstStyle>
            <a:lvl1pPr marL="0" marR="0" lvl="0" indent="0" algn="r" defTabSz="1219170" rtl="0" fontAlgn="auto" hangingPunct="1">
              <a:lnSpc>
                <a:spcPct val="100000"/>
              </a:lnSpc>
              <a:spcBef>
                <a:spcPts val="0"/>
              </a:spcBef>
              <a:spcAft>
                <a:spcPts val="0"/>
              </a:spcAft>
              <a:buNone/>
              <a:tabLst/>
              <a:defRPr lang="en-GB" sz="1600" b="0" i="0" u="none" strike="noStrike" kern="1200" cap="none" spc="0" baseline="0">
                <a:solidFill>
                  <a:srgbClr val="898989"/>
                </a:solidFill>
                <a:uFillTx/>
                <a:latin typeface="Calibri"/>
              </a:defRPr>
            </a:lvl1pPr>
          </a:lstStyle>
          <a:p>
            <a:fld id="{1FE47F36-44AB-43AB-AD89-9020648F3E86}" type="slidenum">
              <a:rPr/>
              <a:pPr/>
              <a:t>‹#›</a:t>
            </a:fld>
            <a:endParaRPr/>
          </a:p>
        </p:txBody>
      </p:sp>
    </p:spTree>
    <p:extLst>
      <p:ext uri="{BB962C8B-B14F-4D97-AF65-F5344CB8AC3E}">
        <p14:creationId xmlns:p14="http://schemas.microsoft.com/office/powerpoint/2010/main" xmlns="" val="157516841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marL="0" marR="0" lvl="0" indent="0" algn="ctr" defTabSz="1219170" rtl="0" fontAlgn="auto" hangingPunct="1">
        <a:lnSpc>
          <a:spcPct val="100000"/>
        </a:lnSpc>
        <a:spcBef>
          <a:spcPts val="0"/>
        </a:spcBef>
        <a:spcAft>
          <a:spcPts val="0"/>
        </a:spcAft>
        <a:buNone/>
        <a:tabLst/>
        <a:defRPr lang="en-US" sz="5867" b="0" i="0" u="none" strike="noStrike" kern="1200" cap="none" spc="0" baseline="0">
          <a:solidFill>
            <a:srgbClr val="000000"/>
          </a:solidFill>
          <a:uFillTx/>
          <a:latin typeface="Calibri"/>
        </a:defRPr>
      </a:lvl1pPr>
    </p:titleStyle>
    <p:bodyStyle>
      <a:lvl1pPr marL="457189" marR="0" lvl="0" indent="-457189" algn="l" defTabSz="1219170" rtl="0" fontAlgn="auto" hangingPunct="1">
        <a:lnSpc>
          <a:spcPct val="100000"/>
        </a:lnSpc>
        <a:spcBef>
          <a:spcPts val="1067"/>
        </a:spcBef>
        <a:spcAft>
          <a:spcPts val="0"/>
        </a:spcAft>
        <a:buSzPct val="100000"/>
        <a:buFont typeface="Arial" pitchFamily="34"/>
        <a:buChar char="•"/>
        <a:tabLst/>
        <a:defRPr lang="en-US" sz="4267" b="0" i="0" u="none" strike="noStrike" kern="1200" cap="none" spc="0" baseline="0">
          <a:solidFill>
            <a:srgbClr val="000000"/>
          </a:solidFill>
          <a:uFillTx/>
          <a:latin typeface="Calibri"/>
        </a:defRPr>
      </a:lvl1pPr>
      <a:lvl2pPr marL="990575" marR="0" lvl="1" indent="-380990" algn="l" defTabSz="1219170" rtl="0" fontAlgn="auto" hangingPunct="1">
        <a:lnSpc>
          <a:spcPct val="100000"/>
        </a:lnSpc>
        <a:spcBef>
          <a:spcPts val="933"/>
        </a:spcBef>
        <a:spcAft>
          <a:spcPts val="0"/>
        </a:spcAft>
        <a:buSzPct val="100000"/>
        <a:buFont typeface="Arial" pitchFamily="34"/>
        <a:buChar char="–"/>
        <a:tabLst/>
        <a:defRPr lang="en-US" sz="3733" b="0" i="0" u="none" strike="noStrike" kern="1200" cap="none" spc="0" baseline="0">
          <a:solidFill>
            <a:srgbClr val="000000"/>
          </a:solidFill>
          <a:uFillTx/>
          <a:latin typeface="Calibri"/>
        </a:defRPr>
      </a:lvl2pPr>
      <a:lvl3pPr marL="1523962" marR="0" lvl="2" indent="-304792" algn="l" defTabSz="1219170"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3pPr>
      <a:lvl4pPr marL="2133547" marR="0" lvl="3" indent="-304792" algn="l" defTabSz="1219170" rtl="0" fontAlgn="auto" hangingPunct="1">
        <a:lnSpc>
          <a:spcPct val="100000"/>
        </a:lnSpc>
        <a:spcBef>
          <a:spcPts val="667"/>
        </a:spcBef>
        <a:spcAft>
          <a:spcPts val="0"/>
        </a:spcAft>
        <a:buSzPct val="100000"/>
        <a:buFont typeface="Arial" pitchFamily="34"/>
        <a:buChar char="–"/>
        <a:tabLst/>
        <a:defRPr lang="en-US" sz="2667" b="0" i="0" u="none" strike="noStrike" kern="1200" cap="none" spc="0" baseline="0">
          <a:solidFill>
            <a:srgbClr val="000000"/>
          </a:solidFill>
          <a:uFillTx/>
          <a:latin typeface="Calibri"/>
        </a:defRPr>
      </a:lvl4pPr>
      <a:lvl5pPr marL="2743131" marR="0" lvl="4" indent="-304792" algn="l" defTabSz="1219170" rtl="0" fontAlgn="auto" hangingPunct="1">
        <a:lnSpc>
          <a:spcPct val="100000"/>
        </a:lnSpc>
        <a:spcBef>
          <a:spcPts val="667"/>
        </a:spcBef>
        <a:spcAft>
          <a:spcPts val="0"/>
        </a:spcAft>
        <a:buSzPct val="100000"/>
        <a:buFont typeface="Arial" pitchFamily="34"/>
        <a:buChar char="»"/>
        <a:tabLst/>
        <a:defRPr lang="en-US" sz="2667" b="0" i="0" u="none" strike="noStrike" kern="1200" cap="none" spc="0" baseline="0">
          <a:solidFill>
            <a:srgbClr val="000000"/>
          </a:solidFill>
          <a:uFillTx/>
          <a:latin typeface="Calibri"/>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15.jpeg"/><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5.jpe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6.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newanglia.co.uk/sector-skills-plans/" TargetMode="External"/><Relationship Id="rId5" Type="http://schemas.openxmlformats.org/officeDocument/2006/relationships/hyperlink" Target="https://newanglia.co.uk/our-economic-strategy/" TargetMode="External"/><Relationship Id="rId4" Type="http://schemas.openxmlformats.org/officeDocument/2006/relationships/hyperlink" Target="mailto:Natasha.Waller@newanglia.co.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0390351" y="0"/>
            <a:ext cx="1694565" cy="856731"/>
          </a:xfrm>
          <a:prstGeom prst="rect">
            <a:avLst/>
          </a:prstGeom>
          <a:noFill/>
          <a:ln>
            <a:noFill/>
          </a:ln>
        </p:spPr>
      </p:pic>
      <p:sp>
        <p:nvSpPr>
          <p:cNvPr id="3" name="Rectangle 5"/>
          <p:cNvSpPr/>
          <p:nvPr/>
        </p:nvSpPr>
        <p:spPr>
          <a:xfrm>
            <a:off x="0" y="730618"/>
            <a:ext cx="12192000" cy="49425"/>
          </a:xfrm>
          <a:prstGeom prst="rect">
            <a:avLst/>
          </a:prstGeom>
          <a:solidFill>
            <a:srgbClr val="2E005C">
              <a:alpha val="54118"/>
            </a:srgbClr>
          </a:solidFill>
          <a:ln>
            <a:noFill/>
            <a:prstDash val="solid"/>
          </a:ln>
        </p:spPr>
        <p:txBody>
          <a:bodyPr vert="horz" wrap="square" lIns="121920" tIns="60960" rIns="121920" bIns="60960" anchor="ctr" anchorCtr="1" compatLnSpc="1">
            <a:noAutofit/>
          </a:bodyPr>
          <a:lstStyle/>
          <a:p>
            <a:pPr algn="ctr">
              <a:defRPr sz="1800" b="0" i="0" u="none" strike="noStrike" kern="0" cap="none" spc="0" baseline="0">
                <a:solidFill>
                  <a:srgbClr val="000000"/>
                </a:solidFill>
                <a:uFillTx/>
              </a:defRPr>
            </a:pPr>
            <a:endParaRPr lang="en-GB" sz="2400">
              <a:solidFill>
                <a:srgbClr val="FFFFFF"/>
              </a:solidFill>
            </a:endParaRPr>
          </a:p>
        </p:txBody>
      </p:sp>
      <p:sp>
        <p:nvSpPr>
          <p:cNvPr id="4" name="TextBox 7"/>
          <p:cNvSpPr txBox="1"/>
          <p:nvPr/>
        </p:nvSpPr>
        <p:spPr>
          <a:xfrm>
            <a:off x="277783" y="1420894"/>
            <a:ext cx="11785753" cy="5109091"/>
          </a:xfrm>
          <a:prstGeom prst="rect">
            <a:avLst/>
          </a:prstGeom>
          <a:noFill/>
          <a:ln>
            <a:noFill/>
          </a:ln>
        </p:spPr>
        <p:txBody>
          <a:bodyPr vert="horz" wrap="square" lIns="121920" tIns="60960" rIns="121920" bIns="60960" anchor="t" anchorCtr="1" compatLnSpc="1">
            <a:spAutoFit/>
          </a:bodyPr>
          <a:lstStyle/>
          <a:p>
            <a:pPr algn="ctr">
              <a:lnSpc>
                <a:spcPct val="150000"/>
              </a:lnSpc>
              <a:defRPr sz="1800" b="0" i="0" u="none" strike="noStrike" kern="0" cap="none" spc="0" baseline="0">
                <a:solidFill>
                  <a:srgbClr val="000000"/>
                </a:solidFill>
                <a:uFillTx/>
              </a:defRPr>
            </a:pPr>
            <a:r>
              <a:rPr lang="en-GB" sz="3600" b="1" kern="0" dirty="0">
                <a:solidFill>
                  <a:srgbClr val="372843"/>
                </a:solidFill>
                <a:latin typeface="Arial" pitchFamily="34"/>
                <a:cs typeface="Arial" pitchFamily="34"/>
              </a:rPr>
              <a:t>IDENTIFYING FUTURE SKILLS NEEDS IN NEW ANGLIA</a:t>
            </a:r>
          </a:p>
          <a:p>
            <a:pPr algn="ctr">
              <a:lnSpc>
                <a:spcPct val="150000"/>
              </a:lnSpc>
              <a:defRPr sz="1800" b="0" i="0" u="none" strike="noStrike" kern="0" cap="none" spc="0" baseline="0">
                <a:solidFill>
                  <a:srgbClr val="000000"/>
                </a:solidFill>
                <a:uFillTx/>
              </a:defRPr>
            </a:pPr>
            <a:endParaRPr lang="en-GB" sz="3600" b="1" kern="0" dirty="0">
              <a:solidFill>
                <a:srgbClr val="372843"/>
              </a:solidFill>
              <a:latin typeface="Arial" pitchFamily="34"/>
              <a:cs typeface="Arial" pitchFamily="34"/>
            </a:endParaRPr>
          </a:p>
          <a:p>
            <a:pPr algn="ctr">
              <a:lnSpc>
                <a:spcPct val="150000"/>
              </a:lnSpc>
              <a:defRPr sz="1800" b="0" i="0" u="none" strike="noStrike" kern="0" cap="none" spc="0" baseline="0">
                <a:solidFill>
                  <a:srgbClr val="000000"/>
                </a:solidFill>
                <a:uFillTx/>
              </a:defRPr>
            </a:pPr>
            <a:r>
              <a:rPr lang="en-GB" sz="3600" b="1" kern="0" dirty="0">
                <a:solidFill>
                  <a:srgbClr val="372843"/>
                </a:solidFill>
                <a:latin typeface="Arial" pitchFamily="34"/>
                <a:cs typeface="Arial" pitchFamily="34"/>
              </a:rPr>
              <a:t>Natasha Waller</a:t>
            </a:r>
          </a:p>
          <a:p>
            <a:pPr algn="ctr">
              <a:lnSpc>
                <a:spcPct val="150000"/>
              </a:lnSpc>
              <a:defRPr sz="1800" b="0" i="0" u="none" strike="noStrike" kern="0" cap="none" spc="0" baseline="0">
                <a:solidFill>
                  <a:srgbClr val="000000"/>
                </a:solidFill>
                <a:uFillTx/>
              </a:defRPr>
            </a:pPr>
            <a:r>
              <a:rPr lang="en-GB" sz="3600" b="1" kern="0" dirty="0">
                <a:solidFill>
                  <a:srgbClr val="372843"/>
                </a:solidFill>
                <a:latin typeface="Arial" pitchFamily="34"/>
                <a:cs typeface="Arial" pitchFamily="34"/>
              </a:rPr>
              <a:t>Skills Manager</a:t>
            </a:r>
          </a:p>
          <a:p>
            <a:pPr algn="ctr">
              <a:lnSpc>
                <a:spcPct val="150000"/>
              </a:lnSpc>
              <a:defRPr sz="1800" b="0" i="0" u="none" strike="noStrike" kern="0" cap="none" spc="0" baseline="0">
                <a:solidFill>
                  <a:srgbClr val="000000"/>
                </a:solidFill>
                <a:uFillTx/>
              </a:defRPr>
            </a:pPr>
            <a:r>
              <a:rPr lang="en-GB" sz="3600" b="1" kern="0" dirty="0">
                <a:solidFill>
                  <a:srgbClr val="372843"/>
                </a:solidFill>
                <a:latin typeface="Arial" pitchFamily="34"/>
                <a:cs typeface="Arial" pitchFamily="34"/>
              </a:rPr>
              <a:t>New Anglia Local Enterprise Partnership</a:t>
            </a:r>
          </a:p>
        </p:txBody>
      </p:sp>
      <p:sp>
        <p:nvSpPr>
          <p:cNvPr id="6" name="AutoShape 5" descr="Image result for university campus suffolk"/>
          <p:cNvSpPr/>
          <p:nvPr/>
        </p:nvSpPr>
        <p:spPr>
          <a:xfrm>
            <a:off x="155569" y="-144463"/>
            <a:ext cx="304800" cy="304800"/>
          </a:xfrm>
          <a:prstGeom prst="rect">
            <a:avLst/>
          </a:prstGeom>
          <a:noFill/>
          <a:ln>
            <a:noFill/>
            <a:prstDash val="solid"/>
          </a:ln>
        </p:spPr>
        <p:txBody>
          <a:bodyPr vert="horz" wrap="square" lIns="121920" tIns="60960" rIns="121920" bIns="60960" anchor="t" anchorCtr="0" compatLnSpc="1">
            <a:noAutofit/>
          </a:bodyPr>
          <a:lstStyle/>
          <a:p>
            <a:pPr>
              <a:defRPr sz="1800" b="0" i="0" u="none" strike="noStrike" kern="0" cap="none" spc="0" baseline="0">
                <a:solidFill>
                  <a:srgbClr val="000000"/>
                </a:solidFill>
                <a:uFillTx/>
              </a:defRPr>
            </a:pPr>
            <a:endParaRPr lang="en-GB" sz="2400">
              <a:solidFill>
                <a:srgbClr val="000000"/>
              </a:solidFill>
            </a:endParaRPr>
          </a:p>
        </p:txBody>
      </p:sp>
      <p:sp>
        <p:nvSpPr>
          <p:cNvPr id="7" name="AutoShape 7" descr="University Campus Suffolk "/>
          <p:cNvSpPr/>
          <p:nvPr/>
        </p:nvSpPr>
        <p:spPr>
          <a:xfrm>
            <a:off x="307969" y="7936"/>
            <a:ext cx="304800" cy="304800"/>
          </a:xfrm>
          <a:prstGeom prst="rect">
            <a:avLst/>
          </a:prstGeom>
          <a:noFill/>
          <a:ln>
            <a:noFill/>
            <a:prstDash val="solid"/>
          </a:ln>
        </p:spPr>
        <p:txBody>
          <a:bodyPr vert="horz" wrap="square" lIns="121920" tIns="60960" rIns="121920" bIns="60960" anchor="t" anchorCtr="0" compatLnSpc="1">
            <a:noAutofit/>
          </a:bodyPr>
          <a:lstStyle/>
          <a:p>
            <a:pPr>
              <a:defRPr sz="1800" b="0" i="0" u="none" strike="noStrike" kern="0" cap="none" spc="0" baseline="0">
                <a:solidFill>
                  <a:srgbClr val="000000"/>
                </a:solidFill>
                <a:uFillTx/>
              </a:defRPr>
            </a:pPr>
            <a:endParaRPr lang="en-GB" sz="2400">
              <a:solidFill>
                <a:srgbClr val="000000"/>
              </a:solidFill>
            </a:endParaRPr>
          </a:p>
        </p:txBody>
      </p:sp>
      <p:sp>
        <p:nvSpPr>
          <p:cNvPr id="9" name="TextBox 8">
            <a:extLst>
              <a:ext uri="{FF2B5EF4-FFF2-40B4-BE49-F238E27FC236}">
                <a16:creationId xmlns:a16="http://schemas.microsoft.com/office/drawing/2014/main" xmlns="" id="{A0440E61-7B43-4217-B3D9-78D5CF1E934B}"/>
              </a:ext>
            </a:extLst>
          </p:cNvPr>
          <p:cNvSpPr txBox="1"/>
          <p:nvPr/>
        </p:nvSpPr>
        <p:spPr>
          <a:xfrm>
            <a:off x="307969" y="160336"/>
            <a:ext cx="2784184" cy="420564"/>
          </a:xfrm>
          <a:prstGeom prst="rect">
            <a:avLst/>
          </a:prstGeom>
          <a:noFill/>
        </p:spPr>
        <p:txBody>
          <a:bodyPr wrap="square" rtlCol="0">
            <a:spAutoFit/>
          </a:bodyPr>
          <a:lstStyle/>
          <a:p>
            <a:r>
              <a:rPr lang="en-GB" sz="2133" dirty="0">
                <a:solidFill>
                  <a:srgbClr val="73537B"/>
                </a:solidFill>
              </a:rPr>
              <a:t>@</a:t>
            </a:r>
            <a:r>
              <a:rPr lang="en-GB" sz="2133" dirty="0" err="1">
                <a:solidFill>
                  <a:srgbClr val="73537B"/>
                </a:solidFill>
              </a:rPr>
              <a:t>NewAngliaLEP</a:t>
            </a:r>
            <a:endParaRPr lang="en-GB" sz="2133" dirty="0">
              <a:solidFill>
                <a:srgbClr val="73537B"/>
              </a:solidFill>
            </a:endParaRPr>
          </a:p>
        </p:txBody>
      </p:sp>
    </p:spTree>
    <p:extLst>
      <p:ext uri="{BB962C8B-B14F-4D97-AF65-F5344CB8AC3E}">
        <p14:creationId xmlns:p14="http://schemas.microsoft.com/office/powerpoint/2010/main" xmlns="" val="124728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cstate="print"/>
          <a:srcRect l="22408" t="14767" r="26137" b="24684"/>
          <a:stretch/>
        </p:blipFill>
        <p:spPr>
          <a:xfrm>
            <a:off x="1114585" y="116632"/>
            <a:ext cx="10093983" cy="6675053"/>
          </a:xfrm>
          <a:prstGeom prst="rect">
            <a:avLst/>
          </a:prstGeom>
        </p:spPr>
      </p:pic>
    </p:spTree>
    <p:extLst>
      <p:ext uri="{BB962C8B-B14F-4D97-AF65-F5344CB8AC3E}">
        <p14:creationId xmlns:p14="http://schemas.microsoft.com/office/powerpoint/2010/main" xmlns="" val="3408819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829E6072-F263-47F5-8F9B-71182BF22117}"/>
              </a:ext>
            </a:extLst>
          </p:cNvPr>
          <p:cNvSpPr/>
          <p:nvPr/>
        </p:nvSpPr>
        <p:spPr>
          <a:xfrm>
            <a:off x="-488089" y="117840"/>
            <a:ext cx="8522617" cy="3062957"/>
          </a:xfrm>
          <a:prstGeom prst="rect">
            <a:avLst/>
          </a:prstGeom>
          <a:solidFill>
            <a:srgbClr val="FFFFFF">
              <a:alpha val="50000"/>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pic>
        <p:nvPicPr>
          <p:cNvPr id="8" name="Picture 6">
            <a:extLst>
              <a:ext uri="{FF2B5EF4-FFF2-40B4-BE49-F238E27FC236}">
                <a16:creationId xmlns:a16="http://schemas.microsoft.com/office/drawing/2014/main" xmlns="" id="{D8145423-A63D-4042-9873-BC02A63B5611}"/>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b="20490"/>
          <a:stretch/>
        </p:blipFill>
        <p:spPr>
          <a:xfrm>
            <a:off x="10390351" y="0"/>
            <a:ext cx="1694565" cy="681192"/>
          </a:xfrm>
          <a:prstGeom prst="rect">
            <a:avLst/>
          </a:prstGeom>
          <a:noFill/>
          <a:ln>
            <a:noFill/>
          </a:ln>
        </p:spPr>
      </p:pic>
      <p:sp>
        <p:nvSpPr>
          <p:cNvPr id="9" name="TextBox 8">
            <a:extLst>
              <a:ext uri="{FF2B5EF4-FFF2-40B4-BE49-F238E27FC236}">
                <a16:creationId xmlns:a16="http://schemas.microsoft.com/office/drawing/2014/main" xmlns="" id="{FC0292F4-76EA-473A-B610-1DFE86506486}"/>
              </a:ext>
            </a:extLst>
          </p:cNvPr>
          <p:cNvSpPr txBox="1"/>
          <p:nvPr/>
        </p:nvSpPr>
        <p:spPr>
          <a:xfrm>
            <a:off x="307969" y="160336"/>
            <a:ext cx="2784184" cy="420564"/>
          </a:xfrm>
          <a:prstGeom prst="rect">
            <a:avLst/>
          </a:prstGeom>
          <a:noFill/>
        </p:spPr>
        <p:txBody>
          <a:bodyPr wrap="square" rtlCol="0">
            <a:spAutoFit/>
          </a:bodyPr>
          <a:lstStyle/>
          <a:p>
            <a:r>
              <a:rPr lang="en-GB" sz="2133" dirty="0">
                <a:solidFill>
                  <a:srgbClr val="73537B"/>
                </a:solidFill>
              </a:rPr>
              <a:t>@</a:t>
            </a:r>
            <a:r>
              <a:rPr lang="en-GB" sz="2133" dirty="0" err="1">
                <a:solidFill>
                  <a:srgbClr val="73537B"/>
                </a:solidFill>
              </a:rPr>
              <a:t>NewAngliaLEP</a:t>
            </a:r>
            <a:endParaRPr lang="en-GB" sz="2133" dirty="0">
              <a:solidFill>
                <a:srgbClr val="73537B"/>
              </a:solidFill>
            </a:endParaRPr>
          </a:p>
        </p:txBody>
      </p:sp>
      <p:sp>
        <p:nvSpPr>
          <p:cNvPr id="10" name="Rectangle 5">
            <a:extLst>
              <a:ext uri="{FF2B5EF4-FFF2-40B4-BE49-F238E27FC236}">
                <a16:creationId xmlns:a16="http://schemas.microsoft.com/office/drawing/2014/main" xmlns="" id="{55F7F186-38C9-4E78-9F6C-730D6FA65B4A}"/>
              </a:ext>
            </a:extLst>
          </p:cNvPr>
          <p:cNvSpPr/>
          <p:nvPr/>
        </p:nvSpPr>
        <p:spPr>
          <a:xfrm>
            <a:off x="0" y="730618"/>
            <a:ext cx="12192000" cy="49425"/>
          </a:xfrm>
          <a:prstGeom prst="rect">
            <a:avLst/>
          </a:prstGeom>
          <a:solidFill>
            <a:srgbClr val="2E005C">
              <a:alpha val="54118"/>
            </a:srgbClr>
          </a:solidFill>
          <a:ln>
            <a:noFill/>
            <a:prstDash val="solid"/>
          </a:ln>
        </p:spPr>
        <p:txBody>
          <a:bodyPr vert="horz" wrap="square" lIns="121920" tIns="60960" rIns="121920" bIns="60960" anchor="ctr" anchorCtr="1" compatLnSpc="1">
            <a:noAutofit/>
          </a:bodyPr>
          <a:lstStyle/>
          <a:p>
            <a:pPr algn="ctr">
              <a:defRPr sz="1800" b="0" i="0" u="none" strike="noStrike" kern="0" cap="none" spc="0" baseline="0">
                <a:solidFill>
                  <a:srgbClr val="000000"/>
                </a:solidFill>
                <a:uFillTx/>
              </a:defRPr>
            </a:pPr>
            <a:endParaRPr lang="en-GB" sz="2400">
              <a:solidFill>
                <a:srgbClr val="FFFFFF"/>
              </a:solidFill>
            </a:endParaRPr>
          </a:p>
        </p:txBody>
      </p:sp>
      <p:grpSp>
        <p:nvGrpSpPr>
          <p:cNvPr id="3" name="Group 2">
            <a:extLst>
              <a:ext uri="{FF2B5EF4-FFF2-40B4-BE49-F238E27FC236}">
                <a16:creationId xmlns:a16="http://schemas.microsoft.com/office/drawing/2014/main" xmlns="" id="{3222B48A-322E-4A0B-A91E-A8A0F22DE485}"/>
              </a:ext>
            </a:extLst>
          </p:cNvPr>
          <p:cNvGrpSpPr/>
          <p:nvPr/>
        </p:nvGrpSpPr>
        <p:grpSpPr>
          <a:xfrm>
            <a:off x="3002029" y="898919"/>
            <a:ext cx="6187943" cy="5364600"/>
            <a:chOff x="3021847" y="1563624"/>
            <a:chExt cx="1842347" cy="1662632"/>
          </a:xfrm>
        </p:grpSpPr>
        <p:pic>
          <p:nvPicPr>
            <p:cNvPr id="13" name="Picture 12" descr="C:\Users\Roy Harper\Downloads\NEWANGLIA_LOGO.jpg">
              <a:extLst>
                <a:ext uri="{FF2B5EF4-FFF2-40B4-BE49-F238E27FC236}">
                  <a16:creationId xmlns:a16="http://schemas.microsoft.com/office/drawing/2014/main" xmlns="" id="{77B2072A-9A6E-4421-81B5-3EAA29359322}"/>
                </a:ext>
              </a:extLst>
            </p:cNvPr>
            <p:cNvPicPr/>
            <p:nvPr/>
          </p:nvPicPr>
          <p:blipFill rotWithShape="1">
            <a:blip r:embed="rId4" cstate="print">
              <a:extLst>
                <a:ext uri="{28A0092B-C50C-407E-A947-70E740481C1C}">
                  <a14:useLocalDpi xmlns:a14="http://schemas.microsoft.com/office/drawing/2010/main" xmlns="" val="0"/>
                </a:ext>
              </a:extLst>
            </a:blip>
            <a:srcRect l="8213" t="19168" r="11100" b="16608"/>
            <a:stretch/>
          </p:blipFill>
          <p:spPr bwMode="auto">
            <a:xfrm>
              <a:off x="3021847" y="1563624"/>
              <a:ext cx="1669669" cy="672543"/>
            </a:xfrm>
            <a:prstGeom prst="rect">
              <a:avLst/>
            </a:prstGeom>
            <a:noFill/>
            <a:ln>
              <a:noFill/>
            </a:ln>
            <a:extLst>
              <a:ext uri="{53640926-AAD7-44D8-BBD7-CCE9431645EC}">
                <a14:shadowObscured xmlns:a14="http://schemas.microsoft.com/office/drawing/2010/main" xmlns=""/>
              </a:ext>
            </a:extLst>
          </p:spPr>
        </p:pic>
        <p:pic>
          <p:nvPicPr>
            <p:cNvPr id="14" name="Picture 13" descr="N:\Shared Folders\ERDF Communications Network\ESIF Logos and toolkit templates\PNG\LogoESF_Col_Landscape.png">
              <a:extLst>
                <a:ext uri="{FF2B5EF4-FFF2-40B4-BE49-F238E27FC236}">
                  <a16:creationId xmlns:a16="http://schemas.microsoft.com/office/drawing/2014/main" xmlns="" id="{881E4397-7856-470D-AB0C-15E2FA25DD37}"/>
                </a:ext>
              </a:extLst>
            </p:cNvP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21847" y="2808900"/>
              <a:ext cx="1842347" cy="417356"/>
            </a:xfrm>
            <a:prstGeom prst="rect">
              <a:avLst/>
            </a:prstGeom>
            <a:noFill/>
            <a:ln>
              <a:noFill/>
            </a:ln>
          </p:spPr>
        </p:pic>
        <p:pic>
          <p:nvPicPr>
            <p:cNvPr id="15" name="Picture 14">
              <a:extLst>
                <a:ext uri="{FF2B5EF4-FFF2-40B4-BE49-F238E27FC236}">
                  <a16:creationId xmlns:a16="http://schemas.microsoft.com/office/drawing/2014/main" xmlns="" id="{DB4FFBC7-0B0E-436C-A91E-8479FB8A4249}"/>
                </a:ext>
              </a:extLst>
            </p:cNvPr>
            <p:cNvPicPr>
              <a:picLocks noChangeAspect="1"/>
            </p:cNvPicPr>
            <p:nvPr/>
          </p:nvPicPr>
          <p:blipFill>
            <a:blip r:embed="rId6" cstate="print"/>
            <a:stretch>
              <a:fillRect/>
            </a:stretch>
          </p:blipFill>
          <p:spPr>
            <a:xfrm>
              <a:off x="3021847" y="2224938"/>
              <a:ext cx="1804153" cy="454871"/>
            </a:xfrm>
            <a:prstGeom prst="rect">
              <a:avLst/>
            </a:prstGeom>
          </p:spPr>
        </p:pic>
      </p:grpSp>
    </p:spTree>
    <p:extLst>
      <p:ext uri="{BB962C8B-B14F-4D97-AF65-F5344CB8AC3E}">
        <p14:creationId xmlns:p14="http://schemas.microsoft.com/office/powerpoint/2010/main" xmlns="" val="273038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err="1">
                <a:latin typeface="Arial" charset="0"/>
                <a:ea typeface="Arial" charset="0"/>
                <a:cs typeface="Arial" charset="0"/>
              </a:rPr>
              <a:t>AgriFood</a:t>
            </a:r>
            <a:r>
              <a:rPr lang="en-GB" sz="4000" dirty="0">
                <a:latin typeface="Arial" charset="0"/>
                <a:ea typeface="Arial" charset="0"/>
                <a:cs typeface="Arial" charset="0"/>
              </a:rPr>
              <a:t> Tech sector skills plan actions</a:t>
            </a:r>
            <a:endParaRPr lang="en-US" sz="4000" dirty="0">
              <a:latin typeface="Arial" charset="0"/>
              <a:ea typeface="Arial" charset="0"/>
              <a:cs typeface="Arial" charset="0"/>
            </a:endParaRPr>
          </a:p>
        </p:txBody>
      </p:sp>
      <p:sp>
        <p:nvSpPr>
          <p:cNvPr id="3" name="Content Placeholder 2"/>
          <p:cNvSpPr>
            <a:spLocks noGrp="1"/>
          </p:cNvSpPr>
          <p:nvPr>
            <p:ph idx="1"/>
          </p:nvPr>
        </p:nvSpPr>
        <p:spPr>
          <a:xfrm>
            <a:off x="407368" y="1600201"/>
            <a:ext cx="11305256" cy="4525963"/>
          </a:xfrm>
        </p:spPr>
        <p:txBody>
          <a:bodyPr>
            <a:normAutofit lnSpcReduction="10000"/>
          </a:bodyPr>
          <a:lstStyle/>
          <a:p>
            <a:pPr marL="385763" indent="-385763">
              <a:buFont typeface="+mj-lt"/>
              <a:buAutoNum type="arabicPeriod"/>
            </a:pPr>
            <a:r>
              <a:rPr lang="en-US" sz="2800" dirty="0"/>
              <a:t>Co-ordinate sector careers provision to promote </a:t>
            </a:r>
            <a:r>
              <a:rPr lang="en-US" sz="2800" dirty="0" err="1"/>
              <a:t>agrifood</a:t>
            </a:r>
            <a:r>
              <a:rPr lang="en-US" sz="2800" dirty="0"/>
              <a:t> tech careers at all ages</a:t>
            </a:r>
          </a:p>
          <a:p>
            <a:pPr marL="385763" indent="-385763">
              <a:buFont typeface="+mj-lt"/>
              <a:buAutoNum type="arabicPeriod"/>
            </a:pPr>
            <a:r>
              <a:rPr lang="en-US" sz="2800" dirty="0"/>
              <a:t>Develop new progression routes to HE in </a:t>
            </a:r>
            <a:r>
              <a:rPr lang="en-US" sz="2800" dirty="0" err="1"/>
              <a:t>agrifood</a:t>
            </a:r>
            <a:r>
              <a:rPr lang="en-US" sz="2800" dirty="0"/>
              <a:t> tech – led by industry with Easton and </a:t>
            </a:r>
            <a:r>
              <a:rPr lang="en-US" sz="2800" dirty="0" err="1"/>
              <a:t>Otley</a:t>
            </a:r>
            <a:r>
              <a:rPr lang="en-US" sz="2800" dirty="0"/>
              <a:t> College</a:t>
            </a:r>
          </a:p>
          <a:p>
            <a:pPr marL="385763" indent="-385763">
              <a:buFont typeface="+mj-lt"/>
              <a:buAutoNum type="arabicPeriod"/>
            </a:pPr>
            <a:r>
              <a:rPr lang="en-US" sz="2800" dirty="0"/>
              <a:t>Develop new HE </a:t>
            </a:r>
            <a:r>
              <a:rPr lang="en-US" sz="2800" dirty="0" err="1"/>
              <a:t>centre</a:t>
            </a:r>
            <a:r>
              <a:rPr lang="en-US" sz="2800" dirty="0"/>
              <a:t> to meet the shortfall in technical HE in the industry</a:t>
            </a:r>
          </a:p>
          <a:p>
            <a:pPr marL="385763" indent="-385763">
              <a:buFont typeface="+mj-lt"/>
              <a:buAutoNum type="arabicPeriod" startAt="4"/>
            </a:pPr>
            <a:r>
              <a:rPr lang="en-US" sz="2800" dirty="0">
                <a:cs typeface="Arial" charset="0"/>
              </a:rPr>
              <a:t>Develop the supply of trainers to meet the needs of </a:t>
            </a:r>
            <a:r>
              <a:rPr lang="en-US" sz="2800" dirty="0" err="1">
                <a:cs typeface="Arial" charset="0"/>
              </a:rPr>
              <a:t>agrifood</a:t>
            </a:r>
            <a:r>
              <a:rPr lang="en-US" sz="2800" dirty="0">
                <a:cs typeface="Arial" charset="0"/>
              </a:rPr>
              <a:t> tech sector skills providers</a:t>
            </a:r>
          </a:p>
          <a:p>
            <a:pPr marL="385763" indent="-385763">
              <a:buFont typeface="+mj-lt"/>
              <a:buAutoNum type="arabicPeriod" startAt="4"/>
            </a:pPr>
            <a:r>
              <a:rPr lang="en-US" sz="2800" dirty="0">
                <a:cs typeface="Arial" charset="0"/>
              </a:rPr>
              <a:t>Develop a workforce development </a:t>
            </a:r>
            <a:r>
              <a:rPr lang="en-US" sz="2800" dirty="0" err="1">
                <a:cs typeface="Arial" charset="0"/>
              </a:rPr>
              <a:t>programme</a:t>
            </a:r>
            <a:r>
              <a:rPr lang="en-US" sz="2800" dirty="0">
                <a:cs typeface="Arial" charset="0"/>
              </a:rPr>
              <a:t> to equip the sector with the skills needed for growth</a:t>
            </a:r>
          </a:p>
          <a:p>
            <a:pPr marL="385763" indent="-385763">
              <a:buFont typeface="+mj-lt"/>
              <a:buAutoNum type="arabicPeriod"/>
            </a:pPr>
            <a:endParaRPr lang="en-US" sz="2200" dirty="0"/>
          </a:p>
        </p:txBody>
      </p:sp>
    </p:spTree>
    <p:extLst>
      <p:ext uri="{BB962C8B-B14F-4D97-AF65-F5344CB8AC3E}">
        <p14:creationId xmlns:p14="http://schemas.microsoft.com/office/powerpoint/2010/main" xmlns="" val="2014504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9844"/>
            <a:ext cx="12192000" cy="1037437"/>
            <a:chOff x="0" y="19844"/>
            <a:chExt cx="12192000" cy="1037437"/>
          </a:xfrm>
        </p:grpSpPr>
        <p:pic>
          <p:nvPicPr>
            <p:cNvPr id="2" name="Pictur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0028751" y="19844"/>
              <a:ext cx="2052000" cy="1037437"/>
            </a:xfrm>
            <a:prstGeom prst="rect">
              <a:avLst/>
            </a:prstGeom>
          </p:spPr>
        </p:pic>
        <p:sp>
          <p:nvSpPr>
            <p:cNvPr id="6" name="Rectangle 5"/>
            <p:cNvSpPr/>
            <p:nvPr/>
          </p:nvSpPr>
          <p:spPr>
            <a:xfrm>
              <a:off x="0" y="922889"/>
              <a:ext cx="12192000" cy="49427"/>
            </a:xfrm>
            <a:prstGeom prst="rect">
              <a:avLst/>
            </a:prstGeom>
            <a:solidFill>
              <a:srgbClr val="6F5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3">
            <a:extLst>
              <a:ext uri="{FF2B5EF4-FFF2-40B4-BE49-F238E27FC236}">
                <a16:creationId xmlns:a16="http://schemas.microsoft.com/office/drawing/2014/main" xmlns="" id="{B3C62E8F-6586-4E48-8860-C5F637CCC935}"/>
              </a:ext>
            </a:extLst>
          </p:cNvPr>
          <p:cNvPicPr>
            <a:picLocks noChangeAspect="1"/>
          </p:cNvPicPr>
          <p:nvPr/>
        </p:nvPicPr>
        <p:blipFill>
          <a:blip r:embed="rId3" cstate="print"/>
          <a:stretch>
            <a:fillRect/>
          </a:stretch>
        </p:blipFill>
        <p:spPr>
          <a:xfrm>
            <a:off x="354623" y="1228725"/>
            <a:ext cx="3766815" cy="5322673"/>
          </a:xfrm>
          <a:prstGeom prst="rect">
            <a:avLst/>
          </a:prstGeom>
        </p:spPr>
      </p:pic>
      <p:sp>
        <p:nvSpPr>
          <p:cNvPr id="5" name="TextBox 4">
            <a:extLst>
              <a:ext uri="{FF2B5EF4-FFF2-40B4-BE49-F238E27FC236}">
                <a16:creationId xmlns:a16="http://schemas.microsoft.com/office/drawing/2014/main" xmlns="" id="{7B759889-AEE4-4112-9630-E3BB9C504132}"/>
              </a:ext>
            </a:extLst>
          </p:cNvPr>
          <p:cNvSpPr txBox="1"/>
          <p:nvPr/>
        </p:nvSpPr>
        <p:spPr>
          <a:xfrm>
            <a:off x="4394444" y="1325739"/>
            <a:ext cx="7187953" cy="923330"/>
          </a:xfrm>
          <a:prstGeom prst="rect">
            <a:avLst/>
          </a:prstGeom>
          <a:solidFill>
            <a:schemeClr val="bg1">
              <a:lumMod val="95000"/>
            </a:schemeClr>
          </a:solidFill>
        </p:spPr>
        <p:txBody>
          <a:bodyPr wrap="square" rtlCol="0">
            <a:spAutoFit/>
          </a:bodyPr>
          <a:lstStyle/>
          <a:p>
            <a:pPr algn="just"/>
            <a:r>
              <a:rPr lang="en-GB" dirty="0">
                <a:solidFill>
                  <a:srgbClr val="6600CC"/>
                </a:solidFill>
              </a:rPr>
              <a:t>Government’s Industrial Strategy White Paper was published on 27 November 2017, setting out a long-term plan to boost the productivity and earning power of people throughout the UK.</a:t>
            </a:r>
          </a:p>
        </p:txBody>
      </p:sp>
      <p:sp>
        <p:nvSpPr>
          <p:cNvPr id="11" name="TextBox 10">
            <a:extLst>
              <a:ext uri="{FF2B5EF4-FFF2-40B4-BE49-F238E27FC236}">
                <a16:creationId xmlns:a16="http://schemas.microsoft.com/office/drawing/2014/main" xmlns="" id="{B6DF6800-0477-4502-A19D-7ABD2B7BC652}"/>
              </a:ext>
            </a:extLst>
          </p:cNvPr>
          <p:cNvSpPr txBox="1"/>
          <p:nvPr/>
        </p:nvSpPr>
        <p:spPr>
          <a:xfrm>
            <a:off x="4394443" y="2556593"/>
            <a:ext cx="7187953" cy="1477328"/>
          </a:xfrm>
          <a:prstGeom prst="rect">
            <a:avLst/>
          </a:prstGeom>
          <a:solidFill>
            <a:schemeClr val="bg1">
              <a:lumMod val="95000"/>
            </a:schemeClr>
          </a:solidFill>
        </p:spPr>
        <p:txBody>
          <a:bodyPr wrap="square" rtlCol="0">
            <a:spAutoFit/>
          </a:bodyPr>
          <a:lstStyle/>
          <a:p>
            <a:r>
              <a:rPr lang="en-GB" dirty="0">
                <a:solidFill>
                  <a:srgbClr val="6600CC"/>
                </a:solidFill>
              </a:rPr>
              <a:t>Components of the Industrial Strategy:</a:t>
            </a:r>
          </a:p>
          <a:p>
            <a:pPr marL="285750" indent="-285750">
              <a:buFont typeface="Arial" panose="020B0604020202020204" pitchFamily="34" charset="0"/>
              <a:buChar char="•"/>
            </a:pPr>
            <a:r>
              <a:rPr lang="en-GB" dirty="0">
                <a:solidFill>
                  <a:srgbClr val="6600CC"/>
                </a:solidFill>
              </a:rPr>
              <a:t>Five Foundations of Productivity</a:t>
            </a:r>
          </a:p>
          <a:p>
            <a:pPr marL="285750" indent="-285750">
              <a:buFont typeface="Arial" panose="020B0604020202020204" pitchFamily="34" charset="0"/>
              <a:buChar char="•"/>
            </a:pPr>
            <a:r>
              <a:rPr lang="en-GB" dirty="0">
                <a:solidFill>
                  <a:srgbClr val="6600CC"/>
                </a:solidFill>
              </a:rPr>
              <a:t>Four Grand Challenges + Industrial Strategy Challenge Fund</a:t>
            </a:r>
          </a:p>
          <a:p>
            <a:pPr marL="285750" indent="-285750">
              <a:buFont typeface="Arial" panose="020B0604020202020204" pitchFamily="34" charset="0"/>
              <a:buChar char="•"/>
            </a:pPr>
            <a:r>
              <a:rPr lang="en-GB" dirty="0">
                <a:solidFill>
                  <a:srgbClr val="6600CC"/>
                </a:solidFill>
              </a:rPr>
              <a:t>Sector Deals</a:t>
            </a:r>
          </a:p>
          <a:p>
            <a:pPr marL="285750" indent="-285750">
              <a:buFont typeface="Arial" panose="020B0604020202020204" pitchFamily="34" charset="0"/>
              <a:buChar char="•"/>
            </a:pPr>
            <a:r>
              <a:rPr lang="en-GB" dirty="0">
                <a:solidFill>
                  <a:srgbClr val="6600CC"/>
                </a:solidFill>
              </a:rPr>
              <a:t>Local Industrial Strategies</a:t>
            </a:r>
          </a:p>
        </p:txBody>
      </p:sp>
      <p:sp>
        <p:nvSpPr>
          <p:cNvPr id="12" name="Title 1">
            <a:extLst>
              <a:ext uri="{FF2B5EF4-FFF2-40B4-BE49-F238E27FC236}">
                <a16:creationId xmlns:a16="http://schemas.microsoft.com/office/drawing/2014/main" xmlns="" id="{FFDEBF19-CC07-482D-8EB6-D455E01EDFA0}"/>
              </a:ext>
            </a:extLst>
          </p:cNvPr>
          <p:cNvSpPr txBox="1">
            <a:spLocks/>
          </p:cNvSpPr>
          <p:nvPr/>
        </p:nvSpPr>
        <p:spPr>
          <a:xfrm>
            <a:off x="2794011" y="-78257"/>
            <a:ext cx="6228243" cy="938586"/>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solidFill>
                  <a:srgbClr val="8E75A7"/>
                </a:solidFill>
              </a:rPr>
              <a:t>Industrial Strategy Overview</a:t>
            </a:r>
          </a:p>
        </p:txBody>
      </p:sp>
      <p:sp>
        <p:nvSpPr>
          <p:cNvPr id="15" name="TextBox 14">
            <a:extLst>
              <a:ext uri="{FF2B5EF4-FFF2-40B4-BE49-F238E27FC236}">
                <a16:creationId xmlns:a16="http://schemas.microsoft.com/office/drawing/2014/main" xmlns="" id="{34889042-22FC-45B1-B046-E78CCAA135D3}"/>
              </a:ext>
            </a:extLst>
          </p:cNvPr>
          <p:cNvSpPr txBox="1"/>
          <p:nvPr/>
        </p:nvSpPr>
        <p:spPr>
          <a:xfrm>
            <a:off x="4394445" y="4341445"/>
            <a:ext cx="7187952" cy="646331"/>
          </a:xfrm>
          <a:prstGeom prst="rect">
            <a:avLst/>
          </a:prstGeom>
          <a:solidFill>
            <a:schemeClr val="bg1">
              <a:lumMod val="95000"/>
            </a:schemeClr>
          </a:solidFill>
        </p:spPr>
        <p:txBody>
          <a:bodyPr wrap="square" rtlCol="0">
            <a:spAutoFit/>
          </a:bodyPr>
          <a:lstStyle/>
          <a:p>
            <a:pPr algn="just"/>
            <a:r>
              <a:rPr lang="en-GB" dirty="0">
                <a:solidFill>
                  <a:srgbClr val="6600CC"/>
                </a:solidFill>
              </a:rPr>
              <a:t>The Government set up an independent Industrial Strategy Council to assess progress made and to make recommendations to the Government. </a:t>
            </a:r>
          </a:p>
        </p:txBody>
      </p:sp>
    </p:spTree>
    <p:extLst>
      <p:ext uri="{BB962C8B-B14F-4D97-AF65-F5344CB8AC3E}">
        <p14:creationId xmlns:p14="http://schemas.microsoft.com/office/powerpoint/2010/main" xmlns="" val="3133926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9844"/>
            <a:ext cx="12192000" cy="1037437"/>
            <a:chOff x="0" y="19844"/>
            <a:chExt cx="12192000" cy="1037437"/>
          </a:xfrm>
        </p:grpSpPr>
        <p:pic>
          <p:nvPicPr>
            <p:cNvPr id="8" name="Picture 7"/>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0028751" y="19844"/>
              <a:ext cx="2052000" cy="1037437"/>
            </a:xfrm>
            <a:prstGeom prst="rect">
              <a:avLst/>
            </a:prstGeom>
          </p:spPr>
        </p:pic>
        <p:sp>
          <p:nvSpPr>
            <p:cNvPr id="9" name="Rectangle 8"/>
            <p:cNvSpPr/>
            <p:nvPr/>
          </p:nvSpPr>
          <p:spPr>
            <a:xfrm>
              <a:off x="0" y="922889"/>
              <a:ext cx="12192000" cy="49427"/>
            </a:xfrm>
            <a:prstGeom prst="rect">
              <a:avLst/>
            </a:prstGeom>
            <a:solidFill>
              <a:srgbClr val="6F5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a:extLst>
              <a:ext uri="{FF2B5EF4-FFF2-40B4-BE49-F238E27FC236}">
                <a16:creationId xmlns:a16="http://schemas.microsoft.com/office/drawing/2014/main" xmlns="" id="{A54B2949-E3E9-417B-8491-54C1734AB40C}"/>
              </a:ext>
            </a:extLst>
          </p:cNvPr>
          <p:cNvPicPr>
            <a:picLocks noChangeAspect="1"/>
          </p:cNvPicPr>
          <p:nvPr/>
        </p:nvPicPr>
        <p:blipFill>
          <a:blip r:embed="rId3" cstate="print"/>
          <a:stretch>
            <a:fillRect/>
          </a:stretch>
        </p:blipFill>
        <p:spPr>
          <a:xfrm>
            <a:off x="214863" y="2214227"/>
            <a:ext cx="5158295" cy="4012818"/>
          </a:xfrm>
          <a:prstGeom prst="rect">
            <a:avLst/>
          </a:prstGeom>
        </p:spPr>
      </p:pic>
      <p:sp>
        <p:nvSpPr>
          <p:cNvPr id="14" name="Title 1">
            <a:extLst>
              <a:ext uri="{FF2B5EF4-FFF2-40B4-BE49-F238E27FC236}">
                <a16:creationId xmlns:a16="http://schemas.microsoft.com/office/drawing/2014/main" xmlns="" id="{17F772D6-E4AC-40FA-B6EE-DE036ADE8E94}"/>
              </a:ext>
            </a:extLst>
          </p:cNvPr>
          <p:cNvSpPr>
            <a:spLocks noGrp="1"/>
          </p:cNvSpPr>
          <p:nvPr>
            <p:ph type="title"/>
          </p:nvPr>
        </p:nvSpPr>
        <p:spPr>
          <a:xfrm>
            <a:off x="2794011" y="33730"/>
            <a:ext cx="6228243" cy="938586"/>
          </a:xfrm>
        </p:spPr>
        <p:txBody>
          <a:bodyPr>
            <a:normAutofit fontScale="90000"/>
          </a:bodyPr>
          <a:lstStyle/>
          <a:p>
            <a:r>
              <a:rPr lang="en-GB" sz="4200" b="1" dirty="0">
                <a:solidFill>
                  <a:srgbClr val="8E75A7"/>
                </a:solidFill>
              </a:rPr>
              <a:t>Foundations of Productivity</a:t>
            </a:r>
          </a:p>
        </p:txBody>
      </p:sp>
      <p:pic>
        <p:nvPicPr>
          <p:cNvPr id="15" name="Picture 14">
            <a:extLst>
              <a:ext uri="{FF2B5EF4-FFF2-40B4-BE49-F238E27FC236}">
                <a16:creationId xmlns:a16="http://schemas.microsoft.com/office/drawing/2014/main" xmlns="" id="{434C31D8-5E20-40E2-8928-1409DDDE7EE2}"/>
              </a:ext>
            </a:extLst>
          </p:cNvPr>
          <p:cNvPicPr>
            <a:picLocks noChangeAspect="1"/>
          </p:cNvPicPr>
          <p:nvPr/>
        </p:nvPicPr>
        <p:blipFill>
          <a:blip r:embed="rId4" cstate="print"/>
          <a:stretch>
            <a:fillRect/>
          </a:stretch>
        </p:blipFill>
        <p:spPr>
          <a:xfrm>
            <a:off x="4627322" y="1218083"/>
            <a:ext cx="2127003" cy="1604583"/>
          </a:xfrm>
          <a:prstGeom prst="rect">
            <a:avLst/>
          </a:prstGeom>
        </p:spPr>
      </p:pic>
      <p:pic>
        <p:nvPicPr>
          <p:cNvPr id="16" name="Picture 15">
            <a:extLst>
              <a:ext uri="{FF2B5EF4-FFF2-40B4-BE49-F238E27FC236}">
                <a16:creationId xmlns:a16="http://schemas.microsoft.com/office/drawing/2014/main" xmlns="" id="{16FAC22E-0471-46E1-9BB5-7AC30C19BB2C}"/>
              </a:ext>
            </a:extLst>
          </p:cNvPr>
          <p:cNvPicPr>
            <a:picLocks noChangeAspect="1"/>
          </p:cNvPicPr>
          <p:nvPr/>
        </p:nvPicPr>
        <p:blipFill>
          <a:blip r:embed="rId5" cstate="print"/>
          <a:stretch>
            <a:fillRect/>
          </a:stretch>
        </p:blipFill>
        <p:spPr>
          <a:xfrm>
            <a:off x="6888021" y="1552056"/>
            <a:ext cx="2131099" cy="2137577"/>
          </a:xfrm>
          <a:prstGeom prst="rect">
            <a:avLst/>
          </a:prstGeom>
        </p:spPr>
      </p:pic>
      <p:pic>
        <p:nvPicPr>
          <p:cNvPr id="17" name="Picture 16">
            <a:extLst>
              <a:ext uri="{FF2B5EF4-FFF2-40B4-BE49-F238E27FC236}">
                <a16:creationId xmlns:a16="http://schemas.microsoft.com/office/drawing/2014/main" xmlns="" id="{E2895669-6B66-4193-A4AF-E5F3993DE499}"/>
              </a:ext>
            </a:extLst>
          </p:cNvPr>
          <p:cNvPicPr>
            <a:picLocks noChangeAspect="1"/>
          </p:cNvPicPr>
          <p:nvPr/>
        </p:nvPicPr>
        <p:blipFill>
          <a:blip r:embed="rId6" cstate="print"/>
          <a:stretch>
            <a:fillRect/>
          </a:stretch>
        </p:blipFill>
        <p:spPr>
          <a:xfrm>
            <a:off x="6847552" y="4114790"/>
            <a:ext cx="2127003" cy="2236431"/>
          </a:xfrm>
          <a:prstGeom prst="rect">
            <a:avLst/>
          </a:prstGeom>
        </p:spPr>
      </p:pic>
      <p:pic>
        <p:nvPicPr>
          <p:cNvPr id="18" name="Picture 17">
            <a:extLst>
              <a:ext uri="{FF2B5EF4-FFF2-40B4-BE49-F238E27FC236}">
                <a16:creationId xmlns:a16="http://schemas.microsoft.com/office/drawing/2014/main" xmlns="" id="{22739296-8A24-496E-AAED-977E5E549110}"/>
              </a:ext>
            </a:extLst>
          </p:cNvPr>
          <p:cNvPicPr>
            <a:picLocks noChangeAspect="1"/>
          </p:cNvPicPr>
          <p:nvPr/>
        </p:nvPicPr>
        <p:blipFill>
          <a:blip r:embed="rId7" cstate="print"/>
          <a:stretch>
            <a:fillRect/>
          </a:stretch>
        </p:blipFill>
        <p:spPr>
          <a:xfrm>
            <a:off x="9152816" y="1218083"/>
            <a:ext cx="2172649" cy="2805524"/>
          </a:xfrm>
          <a:prstGeom prst="rect">
            <a:avLst/>
          </a:prstGeom>
        </p:spPr>
      </p:pic>
      <p:pic>
        <p:nvPicPr>
          <p:cNvPr id="19" name="Picture 18">
            <a:extLst>
              <a:ext uri="{FF2B5EF4-FFF2-40B4-BE49-F238E27FC236}">
                <a16:creationId xmlns:a16="http://schemas.microsoft.com/office/drawing/2014/main" xmlns="" id="{51949623-C9F7-43E6-9574-D428E951A47D}"/>
              </a:ext>
            </a:extLst>
          </p:cNvPr>
          <p:cNvPicPr>
            <a:picLocks noChangeAspect="1"/>
          </p:cNvPicPr>
          <p:nvPr/>
        </p:nvPicPr>
        <p:blipFill>
          <a:blip r:embed="rId8" cstate="print"/>
          <a:stretch>
            <a:fillRect/>
          </a:stretch>
        </p:blipFill>
        <p:spPr>
          <a:xfrm>
            <a:off x="9175638" y="4114790"/>
            <a:ext cx="2127003" cy="2468374"/>
          </a:xfrm>
          <a:prstGeom prst="rect">
            <a:avLst/>
          </a:prstGeom>
        </p:spPr>
      </p:pic>
    </p:spTree>
    <p:extLst>
      <p:ext uri="{BB962C8B-B14F-4D97-AF65-F5344CB8AC3E}">
        <p14:creationId xmlns:p14="http://schemas.microsoft.com/office/powerpoint/2010/main" xmlns="" val="239049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1465" y="132626"/>
            <a:ext cx="5238751" cy="818080"/>
          </a:xfrm>
        </p:spPr>
        <p:txBody>
          <a:bodyPr>
            <a:normAutofit fontScale="90000"/>
          </a:bodyPr>
          <a:lstStyle/>
          <a:p>
            <a:pPr algn="ctr"/>
            <a:r>
              <a:rPr lang="en-GB" sz="4200" b="1" dirty="0">
                <a:solidFill>
                  <a:srgbClr val="6F567E"/>
                </a:solidFill>
              </a:rPr>
              <a:t>The 4 Grand Challenges</a:t>
            </a:r>
          </a:p>
        </p:txBody>
      </p:sp>
      <p:grpSp>
        <p:nvGrpSpPr>
          <p:cNvPr id="7" name="Group 6"/>
          <p:cNvGrpSpPr/>
          <p:nvPr/>
        </p:nvGrpSpPr>
        <p:grpSpPr>
          <a:xfrm>
            <a:off x="0" y="19844"/>
            <a:ext cx="12192000" cy="1037437"/>
            <a:chOff x="0" y="19844"/>
            <a:chExt cx="12192000" cy="1037437"/>
          </a:xfrm>
        </p:grpSpPr>
        <p:pic>
          <p:nvPicPr>
            <p:cNvPr id="8" name="Picture 7"/>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0028751" y="19844"/>
              <a:ext cx="2052000" cy="1037437"/>
            </a:xfrm>
            <a:prstGeom prst="rect">
              <a:avLst/>
            </a:prstGeom>
          </p:spPr>
        </p:pic>
        <p:sp>
          <p:nvSpPr>
            <p:cNvPr id="9" name="Rectangle 8"/>
            <p:cNvSpPr/>
            <p:nvPr/>
          </p:nvSpPr>
          <p:spPr>
            <a:xfrm>
              <a:off x="0" y="922889"/>
              <a:ext cx="12192000" cy="49427"/>
            </a:xfrm>
            <a:prstGeom prst="rect">
              <a:avLst/>
            </a:prstGeom>
            <a:solidFill>
              <a:srgbClr val="6F5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a:extLst>
              <a:ext uri="{FF2B5EF4-FFF2-40B4-BE49-F238E27FC236}">
                <a16:creationId xmlns:a16="http://schemas.microsoft.com/office/drawing/2014/main" xmlns="" id="{8A8E833D-D9BF-4364-B39E-D9E1AA9D4DE4}"/>
              </a:ext>
            </a:extLst>
          </p:cNvPr>
          <p:cNvPicPr>
            <a:picLocks noChangeAspect="1"/>
          </p:cNvPicPr>
          <p:nvPr/>
        </p:nvPicPr>
        <p:blipFill>
          <a:blip r:embed="rId3" cstate="print"/>
          <a:stretch>
            <a:fillRect/>
          </a:stretch>
        </p:blipFill>
        <p:spPr>
          <a:xfrm>
            <a:off x="1163971" y="1099764"/>
            <a:ext cx="10411903" cy="2244854"/>
          </a:xfrm>
          <a:prstGeom prst="rect">
            <a:avLst/>
          </a:prstGeom>
        </p:spPr>
      </p:pic>
      <p:sp>
        <p:nvSpPr>
          <p:cNvPr id="10" name="Title 1">
            <a:extLst>
              <a:ext uri="{FF2B5EF4-FFF2-40B4-BE49-F238E27FC236}">
                <a16:creationId xmlns:a16="http://schemas.microsoft.com/office/drawing/2014/main" xmlns="" id="{AF0C0226-7428-4591-9767-5C1DF0348929}"/>
              </a:ext>
            </a:extLst>
          </p:cNvPr>
          <p:cNvSpPr txBox="1">
            <a:spLocks/>
          </p:cNvSpPr>
          <p:nvPr/>
        </p:nvSpPr>
        <p:spPr>
          <a:xfrm>
            <a:off x="1430939" y="880407"/>
            <a:ext cx="3257793" cy="818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b="1" dirty="0">
              <a:solidFill>
                <a:srgbClr val="6F567E"/>
              </a:solidFill>
            </a:endParaRPr>
          </a:p>
        </p:txBody>
      </p:sp>
      <p:sp>
        <p:nvSpPr>
          <p:cNvPr id="11" name="TextBox 10">
            <a:extLst>
              <a:ext uri="{FF2B5EF4-FFF2-40B4-BE49-F238E27FC236}">
                <a16:creationId xmlns:a16="http://schemas.microsoft.com/office/drawing/2014/main" xmlns="" id="{59BE3FBC-8528-467C-A540-83198527E787}"/>
              </a:ext>
            </a:extLst>
          </p:cNvPr>
          <p:cNvSpPr txBox="1"/>
          <p:nvPr/>
        </p:nvSpPr>
        <p:spPr>
          <a:xfrm>
            <a:off x="11240860" y="1830642"/>
            <a:ext cx="88987" cy="45719"/>
          </a:xfrm>
          <a:prstGeom prst="rect">
            <a:avLst/>
          </a:prstGeom>
          <a:solidFill>
            <a:schemeClr val="bg1">
              <a:lumMod val="95000"/>
            </a:schemeClr>
          </a:solidFill>
        </p:spPr>
        <p:txBody>
          <a:bodyPr wrap="square" rtlCol="0">
            <a:spAutoFit/>
          </a:bodyPr>
          <a:lstStyle/>
          <a:p>
            <a:pPr algn="just"/>
            <a:endParaRPr lang="en-GB" dirty="0">
              <a:solidFill>
                <a:srgbClr val="6600CC"/>
              </a:solidFill>
            </a:endParaRPr>
          </a:p>
        </p:txBody>
      </p:sp>
      <p:sp>
        <p:nvSpPr>
          <p:cNvPr id="12" name="Title 1">
            <a:extLst>
              <a:ext uri="{FF2B5EF4-FFF2-40B4-BE49-F238E27FC236}">
                <a16:creationId xmlns:a16="http://schemas.microsoft.com/office/drawing/2014/main" xmlns="" id="{4C8B30DD-3F10-480B-A321-545708204030}"/>
              </a:ext>
            </a:extLst>
          </p:cNvPr>
          <p:cNvSpPr txBox="1">
            <a:spLocks/>
          </p:cNvSpPr>
          <p:nvPr/>
        </p:nvSpPr>
        <p:spPr>
          <a:xfrm>
            <a:off x="6119671" y="851240"/>
            <a:ext cx="5121190" cy="818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b="1" dirty="0">
              <a:solidFill>
                <a:srgbClr val="6F567E"/>
              </a:solidFill>
            </a:endParaRPr>
          </a:p>
        </p:txBody>
      </p:sp>
      <p:sp>
        <p:nvSpPr>
          <p:cNvPr id="13" name="TextBox 12">
            <a:extLst>
              <a:ext uri="{FF2B5EF4-FFF2-40B4-BE49-F238E27FC236}">
                <a16:creationId xmlns:a16="http://schemas.microsoft.com/office/drawing/2014/main" xmlns="" id="{B5F5DC7C-2DC9-4B56-AC9B-8287C282C626}"/>
              </a:ext>
            </a:extLst>
          </p:cNvPr>
          <p:cNvSpPr txBox="1"/>
          <p:nvPr/>
        </p:nvSpPr>
        <p:spPr>
          <a:xfrm>
            <a:off x="11240860" y="2917404"/>
            <a:ext cx="97700" cy="247827"/>
          </a:xfrm>
          <a:prstGeom prst="rect">
            <a:avLst/>
          </a:prstGeom>
          <a:solidFill>
            <a:schemeClr val="bg1">
              <a:lumMod val="95000"/>
            </a:schemeClr>
          </a:solidFill>
        </p:spPr>
        <p:txBody>
          <a:bodyPr wrap="square" rtlCol="0">
            <a:spAutoFit/>
          </a:bodyPr>
          <a:lstStyle/>
          <a:p>
            <a:endParaRPr lang="en-GB" dirty="0">
              <a:solidFill>
                <a:srgbClr val="6600CC"/>
              </a:solidFill>
            </a:endParaRPr>
          </a:p>
        </p:txBody>
      </p:sp>
      <p:pic>
        <p:nvPicPr>
          <p:cNvPr id="15" name="Picture 14">
            <a:extLst>
              <a:ext uri="{FF2B5EF4-FFF2-40B4-BE49-F238E27FC236}">
                <a16:creationId xmlns:a16="http://schemas.microsoft.com/office/drawing/2014/main" xmlns="" id="{D02985FD-29CB-4953-93A7-37AAE7AFBC9C}"/>
              </a:ext>
            </a:extLst>
          </p:cNvPr>
          <p:cNvPicPr>
            <a:picLocks noChangeAspect="1"/>
          </p:cNvPicPr>
          <p:nvPr/>
        </p:nvPicPr>
        <p:blipFill>
          <a:blip r:embed="rId4" cstate="print"/>
          <a:stretch>
            <a:fillRect/>
          </a:stretch>
        </p:blipFill>
        <p:spPr>
          <a:xfrm>
            <a:off x="218830" y="3513384"/>
            <a:ext cx="1629397" cy="963366"/>
          </a:xfrm>
          <a:prstGeom prst="rect">
            <a:avLst/>
          </a:prstGeom>
        </p:spPr>
      </p:pic>
      <p:pic>
        <p:nvPicPr>
          <p:cNvPr id="16" name="Picture 15">
            <a:extLst>
              <a:ext uri="{FF2B5EF4-FFF2-40B4-BE49-F238E27FC236}">
                <a16:creationId xmlns:a16="http://schemas.microsoft.com/office/drawing/2014/main" xmlns="" id="{4C8D0F15-F9D6-4C47-8ABA-6CF2BA466037}"/>
              </a:ext>
            </a:extLst>
          </p:cNvPr>
          <p:cNvPicPr>
            <a:picLocks noChangeAspect="1"/>
          </p:cNvPicPr>
          <p:nvPr/>
        </p:nvPicPr>
        <p:blipFill>
          <a:blip r:embed="rId5" cstate="print"/>
          <a:stretch>
            <a:fillRect/>
          </a:stretch>
        </p:blipFill>
        <p:spPr>
          <a:xfrm>
            <a:off x="2034920" y="3513384"/>
            <a:ext cx="1949929" cy="951185"/>
          </a:xfrm>
          <a:prstGeom prst="rect">
            <a:avLst/>
          </a:prstGeom>
        </p:spPr>
      </p:pic>
      <p:pic>
        <p:nvPicPr>
          <p:cNvPr id="17" name="Picture 16">
            <a:extLst>
              <a:ext uri="{FF2B5EF4-FFF2-40B4-BE49-F238E27FC236}">
                <a16:creationId xmlns:a16="http://schemas.microsoft.com/office/drawing/2014/main" xmlns="" id="{629B7844-81A4-46CE-87ED-60F17063CF1D}"/>
              </a:ext>
            </a:extLst>
          </p:cNvPr>
          <p:cNvPicPr>
            <a:picLocks noChangeAspect="1"/>
          </p:cNvPicPr>
          <p:nvPr/>
        </p:nvPicPr>
        <p:blipFill>
          <a:blip r:embed="rId6" cstate="print"/>
          <a:stretch>
            <a:fillRect/>
          </a:stretch>
        </p:blipFill>
        <p:spPr>
          <a:xfrm>
            <a:off x="4140271" y="3525565"/>
            <a:ext cx="1714251" cy="998476"/>
          </a:xfrm>
          <a:prstGeom prst="rect">
            <a:avLst/>
          </a:prstGeom>
        </p:spPr>
      </p:pic>
      <p:pic>
        <p:nvPicPr>
          <p:cNvPr id="18" name="Picture 17">
            <a:extLst>
              <a:ext uri="{FF2B5EF4-FFF2-40B4-BE49-F238E27FC236}">
                <a16:creationId xmlns:a16="http://schemas.microsoft.com/office/drawing/2014/main" xmlns="" id="{35C8920F-800B-4954-8CD2-11770274A46C}"/>
              </a:ext>
            </a:extLst>
          </p:cNvPr>
          <p:cNvPicPr>
            <a:picLocks noChangeAspect="1"/>
          </p:cNvPicPr>
          <p:nvPr/>
        </p:nvPicPr>
        <p:blipFill>
          <a:blip r:embed="rId7" cstate="print"/>
          <a:stretch>
            <a:fillRect/>
          </a:stretch>
        </p:blipFill>
        <p:spPr>
          <a:xfrm>
            <a:off x="6009944" y="3527375"/>
            <a:ext cx="1722980" cy="998476"/>
          </a:xfrm>
          <a:prstGeom prst="rect">
            <a:avLst/>
          </a:prstGeom>
        </p:spPr>
      </p:pic>
      <p:pic>
        <p:nvPicPr>
          <p:cNvPr id="19" name="Picture 18">
            <a:extLst>
              <a:ext uri="{FF2B5EF4-FFF2-40B4-BE49-F238E27FC236}">
                <a16:creationId xmlns:a16="http://schemas.microsoft.com/office/drawing/2014/main" xmlns="" id="{4D212B1B-1BEB-4746-AF9B-20FE0E941B79}"/>
              </a:ext>
            </a:extLst>
          </p:cNvPr>
          <p:cNvPicPr>
            <a:picLocks noChangeAspect="1"/>
          </p:cNvPicPr>
          <p:nvPr/>
        </p:nvPicPr>
        <p:blipFill>
          <a:blip r:embed="rId8" cstate="print"/>
          <a:stretch>
            <a:fillRect/>
          </a:stretch>
        </p:blipFill>
        <p:spPr>
          <a:xfrm>
            <a:off x="7888346" y="3503043"/>
            <a:ext cx="2120988" cy="971865"/>
          </a:xfrm>
          <a:prstGeom prst="rect">
            <a:avLst/>
          </a:prstGeom>
        </p:spPr>
      </p:pic>
      <p:pic>
        <p:nvPicPr>
          <p:cNvPr id="20" name="Picture 19">
            <a:extLst>
              <a:ext uri="{FF2B5EF4-FFF2-40B4-BE49-F238E27FC236}">
                <a16:creationId xmlns:a16="http://schemas.microsoft.com/office/drawing/2014/main" xmlns="" id="{9ACEB7DC-B46F-4E3B-90BC-8D2D085A8B0D}"/>
              </a:ext>
            </a:extLst>
          </p:cNvPr>
          <p:cNvPicPr>
            <a:picLocks noChangeAspect="1"/>
          </p:cNvPicPr>
          <p:nvPr/>
        </p:nvPicPr>
        <p:blipFill>
          <a:blip r:embed="rId9" cstate="print"/>
          <a:stretch>
            <a:fillRect/>
          </a:stretch>
        </p:blipFill>
        <p:spPr>
          <a:xfrm>
            <a:off x="10164756" y="3483726"/>
            <a:ext cx="1471665" cy="1040315"/>
          </a:xfrm>
          <a:prstGeom prst="rect">
            <a:avLst/>
          </a:prstGeom>
        </p:spPr>
      </p:pic>
      <p:pic>
        <p:nvPicPr>
          <p:cNvPr id="21" name="Picture 20">
            <a:extLst>
              <a:ext uri="{FF2B5EF4-FFF2-40B4-BE49-F238E27FC236}">
                <a16:creationId xmlns:a16="http://schemas.microsoft.com/office/drawing/2014/main" xmlns="" id="{A2F8260F-4C8A-4DB9-AA5A-212949801D22}"/>
              </a:ext>
            </a:extLst>
          </p:cNvPr>
          <p:cNvPicPr>
            <a:picLocks noChangeAspect="1"/>
          </p:cNvPicPr>
          <p:nvPr/>
        </p:nvPicPr>
        <p:blipFill>
          <a:blip r:embed="rId10" cstate="print"/>
          <a:stretch>
            <a:fillRect/>
          </a:stretch>
        </p:blipFill>
        <p:spPr>
          <a:xfrm>
            <a:off x="218830" y="4593466"/>
            <a:ext cx="1970867" cy="868247"/>
          </a:xfrm>
          <a:prstGeom prst="rect">
            <a:avLst/>
          </a:prstGeom>
        </p:spPr>
      </p:pic>
      <p:pic>
        <p:nvPicPr>
          <p:cNvPr id="22" name="Picture 21">
            <a:extLst>
              <a:ext uri="{FF2B5EF4-FFF2-40B4-BE49-F238E27FC236}">
                <a16:creationId xmlns:a16="http://schemas.microsoft.com/office/drawing/2014/main" xmlns="" id="{909E3D08-EA4E-4DA0-9E98-CD2CA7C1D936}"/>
              </a:ext>
            </a:extLst>
          </p:cNvPr>
          <p:cNvPicPr>
            <a:picLocks noChangeAspect="1"/>
          </p:cNvPicPr>
          <p:nvPr/>
        </p:nvPicPr>
        <p:blipFill>
          <a:blip r:embed="rId11" cstate="print"/>
          <a:stretch>
            <a:fillRect/>
          </a:stretch>
        </p:blipFill>
        <p:spPr>
          <a:xfrm>
            <a:off x="2342472" y="4599124"/>
            <a:ext cx="1434726" cy="868247"/>
          </a:xfrm>
          <a:prstGeom prst="rect">
            <a:avLst/>
          </a:prstGeom>
        </p:spPr>
      </p:pic>
      <p:pic>
        <p:nvPicPr>
          <p:cNvPr id="23" name="Picture 22">
            <a:extLst>
              <a:ext uri="{FF2B5EF4-FFF2-40B4-BE49-F238E27FC236}">
                <a16:creationId xmlns:a16="http://schemas.microsoft.com/office/drawing/2014/main" xmlns="" id="{4A004B85-D4C8-40DC-A6AF-FFA06B8A1D53}"/>
              </a:ext>
            </a:extLst>
          </p:cNvPr>
          <p:cNvPicPr>
            <a:picLocks noChangeAspect="1"/>
          </p:cNvPicPr>
          <p:nvPr/>
        </p:nvPicPr>
        <p:blipFill>
          <a:blip r:embed="rId12" cstate="print"/>
          <a:stretch>
            <a:fillRect/>
          </a:stretch>
        </p:blipFill>
        <p:spPr>
          <a:xfrm>
            <a:off x="3929973" y="4593466"/>
            <a:ext cx="1223052" cy="885104"/>
          </a:xfrm>
          <a:prstGeom prst="rect">
            <a:avLst/>
          </a:prstGeom>
        </p:spPr>
      </p:pic>
      <p:pic>
        <p:nvPicPr>
          <p:cNvPr id="24" name="Picture 23">
            <a:extLst>
              <a:ext uri="{FF2B5EF4-FFF2-40B4-BE49-F238E27FC236}">
                <a16:creationId xmlns:a16="http://schemas.microsoft.com/office/drawing/2014/main" xmlns="" id="{25EC570F-2B16-4403-AB01-640F4104FCC7}"/>
              </a:ext>
            </a:extLst>
          </p:cNvPr>
          <p:cNvPicPr>
            <a:picLocks noChangeAspect="1"/>
          </p:cNvPicPr>
          <p:nvPr/>
        </p:nvPicPr>
        <p:blipFill>
          <a:blip r:embed="rId13" cstate="print"/>
          <a:stretch>
            <a:fillRect/>
          </a:stretch>
        </p:blipFill>
        <p:spPr>
          <a:xfrm>
            <a:off x="5282507" y="4593466"/>
            <a:ext cx="1105042" cy="868247"/>
          </a:xfrm>
          <a:prstGeom prst="rect">
            <a:avLst/>
          </a:prstGeom>
        </p:spPr>
      </p:pic>
      <p:pic>
        <p:nvPicPr>
          <p:cNvPr id="25" name="Picture 24">
            <a:extLst>
              <a:ext uri="{FF2B5EF4-FFF2-40B4-BE49-F238E27FC236}">
                <a16:creationId xmlns:a16="http://schemas.microsoft.com/office/drawing/2014/main" xmlns="" id="{10532121-4CBB-4B49-BAC7-1F895520DB86}"/>
              </a:ext>
            </a:extLst>
          </p:cNvPr>
          <p:cNvPicPr>
            <a:picLocks noChangeAspect="1"/>
          </p:cNvPicPr>
          <p:nvPr/>
        </p:nvPicPr>
        <p:blipFill>
          <a:blip r:embed="rId14" cstate="print"/>
          <a:stretch>
            <a:fillRect/>
          </a:stretch>
        </p:blipFill>
        <p:spPr>
          <a:xfrm>
            <a:off x="3621610" y="5622292"/>
            <a:ext cx="1638173" cy="967782"/>
          </a:xfrm>
          <a:prstGeom prst="rect">
            <a:avLst/>
          </a:prstGeom>
        </p:spPr>
      </p:pic>
      <p:pic>
        <p:nvPicPr>
          <p:cNvPr id="26" name="Picture 25">
            <a:extLst>
              <a:ext uri="{FF2B5EF4-FFF2-40B4-BE49-F238E27FC236}">
                <a16:creationId xmlns:a16="http://schemas.microsoft.com/office/drawing/2014/main" xmlns="" id="{5ABAB31D-A19C-4258-945A-380ED0546368}"/>
              </a:ext>
            </a:extLst>
          </p:cNvPr>
          <p:cNvPicPr>
            <a:picLocks noChangeAspect="1"/>
          </p:cNvPicPr>
          <p:nvPr/>
        </p:nvPicPr>
        <p:blipFill>
          <a:blip r:embed="rId15" cstate="print"/>
          <a:stretch>
            <a:fillRect/>
          </a:stretch>
        </p:blipFill>
        <p:spPr>
          <a:xfrm>
            <a:off x="6517032" y="4593467"/>
            <a:ext cx="1385380" cy="885104"/>
          </a:xfrm>
          <a:prstGeom prst="rect">
            <a:avLst/>
          </a:prstGeom>
        </p:spPr>
      </p:pic>
      <p:pic>
        <p:nvPicPr>
          <p:cNvPr id="27" name="Picture 26">
            <a:extLst>
              <a:ext uri="{FF2B5EF4-FFF2-40B4-BE49-F238E27FC236}">
                <a16:creationId xmlns:a16="http://schemas.microsoft.com/office/drawing/2014/main" xmlns="" id="{44C2F2A3-6A28-48D8-B617-BF3FA3BE2462}"/>
              </a:ext>
            </a:extLst>
          </p:cNvPr>
          <p:cNvPicPr>
            <a:picLocks noChangeAspect="1"/>
          </p:cNvPicPr>
          <p:nvPr/>
        </p:nvPicPr>
        <p:blipFill>
          <a:blip r:embed="rId16" cstate="print"/>
          <a:stretch>
            <a:fillRect/>
          </a:stretch>
        </p:blipFill>
        <p:spPr>
          <a:xfrm>
            <a:off x="8031895" y="4574707"/>
            <a:ext cx="1471666" cy="922621"/>
          </a:xfrm>
          <a:prstGeom prst="rect">
            <a:avLst/>
          </a:prstGeom>
        </p:spPr>
      </p:pic>
      <p:pic>
        <p:nvPicPr>
          <p:cNvPr id="28" name="Picture 27">
            <a:extLst>
              <a:ext uri="{FF2B5EF4-FFF2-40B4-BE49-F238E27FC236}">
                <a16:creationId xmlns:a16="http://schemas.microsoft.com/office/drawing/2014/main" xmlns="" id="{5E964ABD-A0BB-4F2A-BE12-9BD7F222682A}"/>
              </a:ext>
            </a:extLst>
          </p:cNvPr>
          <p:cNvPicPr>
            <a:picLocks noChangeAspect="1"/>
          </p:cNvPicPr>
          <p:nvPr/>
        </p:nvPicPr>
        <p:blipFill>
          <a:blip r:embed="rId17" cstate="print"/>
          <a:stretch>
            <a:fillRect/>
          </a:stretch>
        </p:blipFill>
        <p:spPr>
          <a:xfrm>
            <a:off x="5513372" y="5622292"/>
            <a:ext cx="1748353" cy="885104"/>
          </a:xfrm>
          <a:prstGeom prst="rect">
            <a:avLst/>
          </a:prstGeom>
        </p:spPr>
      </p:pic>
      <p:pic>
        <p:nvPicPr>
          <p:cNvPr id="29" name="Picture 28">
            <a:extLst>
              <a:ext uri="{FF2B5EF4-FFF2-40B4-BE49-F238E27FC236}">
                <a16:creationId xmlns:a16="http://schemas.microsoft.com/office/drawing/2014/main" xmlns="" id="{F9BA5CF2-A7E8-4877-A486-D3278AD44DAD}"/>
              </a:ext>
            </a:extLst>
          </p:cNvPr>
          <p:cNvPicPr>
            <a:picLocks noChangeAspect="1"/>
          </p:cNvPicPr>
          <p:nvPr/>
        </p:nvPicPr>
        <p:blipFill>
          <a:blip r:embed="rId18" cstate="print"/>
          <a:stretch>
            <a:fillRect/>
          </a:stretch>
        </p:blipFill>
        <p:spPr>
          <a:xfrm>
            <a:off x="9704541" y="4574707"/>
            <a:ext cx="1931880" cy="971866"/>
          </a:xfrm>
          <a:prstGeom prst="rect">
            <a:avLst/>
          </a:prstGeom>
        </p:spPr>
      </p:pic>
    </p:spTree>
    <p:extLst>
      <p:ext uri="{BB962C8B-B14F-4D97-AF65-F5344CB8AC3E}">
        <p14:creationId xmlns:p14="http://schemas.microsoft.com/office/powerpoint/2010/main" xmlns="" val="16604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9844"/>
            <a:ext cx="12192000" cy="1037437"/>
            <a:chOff x="0" y="19844"/>
            <a:chExt cx="12192000" cy="1037437"/>
          </a:xfrm>
        </p:grpSpPr>
        <p:pic>
          <p:nvPicPr>
            <p:cNvPr id="2" name="Picture 1"/>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10028751" y="19844"/>
              <a:ext cx="2052000" cy="1037437"/>
            </a:xfrm>
            <a:prstGeom prst="rect">
              <a:avLst/>
            </a:prstGeom>
          </p:spPr>
        </p:pic>
        <p:sp>
          <p:nvSpPr>
            <p:cNvPr id="6" name="Rectangle 5"/>
            <p:cNvSpPr/>
            <p:nvPr/>
          </p:nvSpPr>
          <p:spPr>
            <a:xfrm>
              <a:off x="0" y="922889"/>
              <a:ext cx="12192000" cy="49427"/>
            </a:xfrm>
            <a:prstGeom prst="rect">
              <a:avLst/>
            </a:prstGeom>
            <a:solidFill>
              <a:srgbClr val="6F5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3">
            <a:extLst>
              <a:ext uri="{FF2B5EF4-FFF2-40B4-BE49-F238E27FC236}">
                <a16:creationId xmlns:a16="http://schemas.microsoft.com/office/drawing/2014/main" xmlns="" id="{B3C62E8F-6586-4E48-8860-C5F637CCC935}"/>
              </a:ext>
            </a:extLst>
          </p:cNvPr>
          <p:cNvPicPr>
            <a:picLocks noChangeAspect="1"/>
          </p:cNvPicPr>
          <p:nvPr/>
        </p:nvPicPr>
        <p:blipFill>
          <a:blip r:embed="rId4" cstate="print"/>
          <a:stretch>
            <a:fillRect/>
          </a:stretch>
        </p:blipFill>
        <p:spPr>
          <a:xfrm>
            <a:off x="354623" y="1228725"/>
            <a:ext cx="3766815" cy="5322673"/>
          </a:xfrm>
          <a:prstGeom prst="rect">
            <a:avLst/>
          </a:prstGeom>
        </p:spPr>
      </p:pic>
      <p:graphicFrame>
        <p:nvGraphicFramePr>
          <p:cNvPr id="7" name="Diagram 6">
            <a:extLst>
              <a:ext uri="{FF2B5EF4-FFF2-40B4-BE49-F238E27FC236}">
                <a16:creationId xmlns:a16="http://schemas.microsoft.com/office/drawing/2014/main" xmlns="" id="{4286A34C-6EF3-4811-B5CE-CCC9342B41E0}"/>
              </a:ext>
            </a:extLst>
          </p:cNvPr>
          <p:cNvGraphicFramePr/>
          <p:nvPr/>
        </p:nvGraphicFramePr>
        <p:xfrm>
          <a:off x="4528815" y="1480874"/>
          <a:ext cx="7308562" cy="48183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xmlns="" id="{A155B8F3-665E-4CBD-9FFF-492B6215322D}"/>
              </a:ext>
            </a:extLst>
          </p:cNvPr>
          <p:cNvSpPr txBox="1"/>
          <p:nvPr/>
        </p:nvSpPr>
        <p:spPr>
          <a:xfrm>
            <a:off x="7550049" y="4088424"/>
            <a:ext cx="1266093" cy="646331"/>
          </a:xfrm>
          <a:prstGeom prst="rect">
            <a:avLst/>
          </a:prstGeom>
          <a:noFill/>
        </p:spPr>
        <p:txBody>
          <a:bodyPr wrap="square" rtlCol="0">
            <a:spAutoFit/>
          </a:bodyPr>
          <a:lstStyle/>
          <a:p>
            <a:r>
              <a:rPr lang="en-GB" dirty="0"/>
              <a:t>Innovation Ecosystem</a:t>
            </a:r>
          </a:p>
        </p:txBody>
      </p:sp>
    </p:spTree>
    <p:extLst>
      <p:ext uri="{BB962C8B-B14F-4D97-AF65-F5344CB8AC3E}">
        <p14:creationId xmlns:p14="http://schemas.microsoft.com/office/powerpoint/2010/main" xmlns="" val="1591687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0390351" y="0"/>
            <a:ext cx="1694565" cy="856731"/>
          </a:xfrm>
          <a:prstGeom prst="rect">
            <a:avLst/>
          </a:prstGeom>
          <a:noFill/>
          <a:ln>
            <a:noFill/>
          </a:ln>
        </p:spPr>
      </p:pic>
      <p:sp>
        <p:nvSpPr>
          <p:cNvPr id="3" name="Rectangle 5"/>
          <p:cNvSpPr/>
          <p:nvPr/>
        </p:nvSpPr>
        <p:spPr>
          <a:xfrm>
            <a:off x="0" y="730618"/>
            <a:ext cx="12192000" cy="49425"/>
          </a:xfrm>
          <a:prstGeom prst="rect">
            <a:avLst/>
          </a:prstGeom>
          <a:solidFill>
            <a:srgbClr val="2E005C">
              <a:alpha val="54118"/>
            </a:srgbClr>
          </a:solidFill>
          <a:ln>
            <a:noFill/>
            <a:prstDash val="solid"/>
          </a:ln>
        </p:spPr>
        <p:txBody>
          <a:bodyPr vert="horz" wrap="square" lIns="121920" tIns="60960" rIns="121920" bIns="60960" anchor="ctr" anchorCtr="1" compatLnSpc="1">
            <a:noAutofit/>
          </a:bodyPr>
          <a:lstStyle/>
          <a:p>
            <a:pPr algn="ctr">
              <a:defRPr sz="1800" b="0" i="0" u="none" strike="noStrike" kern="0" cap="none" spc="0" baseline="0">
                <a:solidFill>
                  <a:srgbClr val="000000"/>
                </a:solidFill>
                <a:uFillTx/>
              </a:defRPr>
            </a:pPr>
            <a:endParaRPr lang="en-GB" sz="2400">
              <a:solidFill>
                <a:srgbClr val="FFFFFF"/>
              </a:solidFill>
            </a:endParaRPr>
          </a:p>
        </p:txBody>
      </p:sp>
      <p:sp>
        <p:nvSpPr>
          <p:cNvPr id="4" name="TextBox 7"/>
          <p:cNvSpPr txBox="1"/>
          <p:nvPr/>
        </p:nvSpPr>
        <p:spPr>
          <a:xfrm>
            <a:off x="277783" y="1420894"/>
            <a:ext cx="11785753" cy="4175438"/>
          </a:xfrm>
          <a:prstGeom prst="rect">
            <a:avLst/>
          </a:prstGeom>
          <a:noFill/>
          <a:ln>
            <a:noFill/>
          </a:ln>
        </p:spPr>
        <p:txBody>
          <a:bodyPr vert="horz" wrap="square" lIns="121920" tIns="60960" rIns="121920" bIns="60960" anchor="t" anchorCtr="1" compatLnSpc="1">
            <a:spAutoFit/>
          </a:bodyPr>
          <a:lstStyle/>
          <a:p>
            <a:pPr algn="ctr">
              <a:lnSpc>
                <a:spcPct val="150000"/>
              </a:lnSpc>
              <a:defRPr sz="1800" b="0" i="0" u="none" strike="noStrike" kern="0" cap="none" spc="0" baseline="0">
                <a:solidFill>
                  <a:srgbClr val="000000"/>
                </a:solidFill>
                <a:uFillTx/>
              </a:defRPr>
            </a:pPr>
            <a:r>
              <a:rPr lang="en-GB" sz="3600" b="1" kern="0" dirty="0">
                <a:solidFill>
                  <a:srgbClr val="7030A0"/>
                </a:solidFill>
                <a:latin typeface="Arial" pitchFamily="34"/>
                <a:cs typeface="Arial" pitchFamily="34"/>
                <a:hlinkClick r:id="rId4">
                  <a:extLst>
                    <a:ext uri="{A12FA001-AC4F-418D-AE19-62706E023703}">
                      <ahyp:hlinkClr xmlns:ahyp="http://schemas.microsoft.com/office/drawing/2018/hyperlinkcolor" xmlns="" val="tx"/>
                    </a:ext>
                  </a:extLst>
                </a:hlinkClick>
              </a:rPr>
              <a:t>Natasha.Waller@newanglia.co.uk</a:t>
            </a:r>
            <a:endParaRPr lang="en-GB" sz="3600" b="1" kern="0" dirty="0">
              <a:solidFill>
                <a:srgbClr val="7030A0"/>
              </a:solidFill>
              <a:latin typeface="Arial" pitchFamily="34"/>
              <a:cs typeface="Arial" pitchFamily="34"/>
            </a:endParaRPr>
          </a:p>
          <a:p>
            <a:pPr algn="ctr">
              <a:lnSpc>
                <a:spcPct val="150000"/>
              </a:lnSpc>
              <a:defRPr sz="1800" b="0" i="0" u="none" strike="noStrike" kern="0" cap="none" spc="0" baseline="0">
                <a:solidFill>
                  <a:srgbClr val="000000"/>
                </a:solidFill>
                <a:uFillTx/>
              </a:defRPr>
            </a:pPr>
            <a:endParaRPr lang="en-GB" sz="3600" b="1" kern="0" dirty="0">
              <a:solidFill>
                <a:srgbClr val="7030A0"/>
              </a:solidFill>
              <a:latin typeface="Arial" pitchFamily="34"/>
              <a:cs typeface="Arial" pitchFamily="34"/>
            </a:endParaRPr>
          </a:p>
          <a:p>
            <a:pPr algn="ctr">
              <a:lnSpc>
                <a:spcPct val="150000"/>
              </a:lnSpc>
              <a:defRPr sz="1800" b="0" i="0" u="none" strike="noStrike" kern="0" cap="none" spc="0" baseline="0">
                <a:solidFill>
                  <a:srgbClr val="000000"/>
                </a:solidFill>
                <a:uFillTx/>
              </a:defRPr>
            </a:pPr>
            <a:r>
              <a:rPr lang="en-GB" sz="3600" b="1" kern="0" dirty="0">
                <a:solidFill>
                  <a:srgbClr val="7030A0"/>
                </a:solidFill>
                <a:latin typeface="Arial" pitchFamily="34"/>
                <a:cs typeface="Arial" pitchFamily="34"/>
                <a:hlinkClick r:id="rId5">
                  <a:extLst>
                    <a:ext uri="{A12FA001-AC4F-418D-AE19-62706E023703}">
                      <ahyp:hlinkClr xmlns:ahyp="http://schemas.microsoft.com/office/drawing/2018/hyperlinkcolor" xmlns="" val="tx"/>
                    </a:ext>
                  </a:extLst>
                </a:hlinkClick>
              </a:rPr>
              <a:t>https://newanglia.co.uk/our-economic-strategy/</a:t>
            </a:r>
            <a:endParaRPr lang="en-GB" sz="3600" b="1" kern="0" dirty="0">
              <a:solidFill>
                <a:srgbClr val="7030A0"/>
              </a:solidFill>
              <a:latin typeface="Arial" pitchFamily="34"/>
              <a:cs typeface="Arial" pitchFamily="34"/>
            </a:endParaRPr>
          </a:p>
          <a:p>
            <a:pPr algn="ctr">
              <a:lnSpc>
                <a:spcPct val="150000"/>
              </a:lnSpc>
              <a:defRPr sz="1800" b="0" i="0" u="none" strike="noStrike" kern="0" cap="none" spc="0" baseline="0">
                <a:solidFill>
                  <a:srgbClr val="000000"/>
                </a:solidFill>
                <a:uFillTx/>
              </a:defRPr>
            </a:pPr>
            <a:r>
              <a:rPr lang="en-GB" sz="3600" b="1" kern="0" dirty="0">
                <a:solidFill>
                  <a:srgbClr val="7030A0"/>
                </a:solidFill>
                <a:latin typeface="Arial" pitchFamily="34"/>
                <a:cs typeface="Arial" pitchFamily="34"/>
                <a:hlinkClick r:id="rId6">
                  <a:extLst>
                    <a:ext uri="{A12FA001-AC4F-418D-AE19-62706E023703}">
                      <ahyp:hlinkClr xmlns:ahyp="http://schemas.microsoft.com/office/drawing/2018/hyperlinkcolor" xmlns="" val="tx"/>
                    </a:ext>
                  </a:extLst>
                </a:hlinkClick>
              </a:rPr>
              <a:t>https://newanglia.co.uk/sector-skills-plans/</a:t>
            </a:r>
            <a:endParaRPr lang="en-GB" sz="3600" b="1" kern="0" dirty="0">
              <a:solidFill>
                <a:srgbClr val="7030A0"/>
              </a:solidFill>
              <a:latin typeface="Arial" pitchFamily="34"/>
              <a:cs typeface="Arial" pitchFamily="34"/>
            </a:endParaRPr>
          </a:p>
          <a:p>
            <a:pPr algn="ctr">
              <a:lnSpc>
                <a:spcPct val="150000"/>
              </a:lnSpc>
              <a:defRPr sz="1800" b="0" i="0" u="none" strike="noStrike" kern="0" cap="none" spc="0" baseline="0">
                <a:solidFill>
                  <a:srgbClr val="000000"/>
                </a:solidFill>
                <a:uFillTx/>
              </a:defRPr>
            </a:pPr>
            <a:r>
              <a:rPr lang="en-GB" sz="3600" b="1" kern="0" dirty="0">
                <a:solidFill>
                  <a:srgbClr val="7030A0"/>
                </a:solidFill>
                <a:latin typeface="Arial" pitchFamily="34"/>
                <a:cs typeface="Arial" pitchFamily="34"/>
              </a:rPr>
              <a:t>https://newanglia.co.uk/local-industrial-strategy</a:t>
            </a:r>
            <a:r>
              <a:rPr lang="en-GB" sz="3600" b="1" kern="0" dirty="0">
                <a:solidFill>
                  <a:srgbClr val="372843"/>
                </a:solidFill>
                <a:latin typeface="Arial" pitchFamily="34"/>
                <a:cs typeface="Arial" pitchFamily="34"/>
              </a:rPr>
              <a:t>/</a:t>
            </a:r>
          </a:p>
        </p:txBody>
      </p:sp>
      <p:sp>
        <p:nvSpPr>
          <p:cNvPr id="6" name="AutoShape 5" descr="Image result for university campus suffolk"/>
          <p:cNvSpPr/>
          <p:nvPr/>
        </p:nvSpPr>
        <p:spPr>
          <a:xfrm>
            <a:off x="155569" y="-144463"/>
            <a:ext cx="304800" cy="304800"/>
          </a:xfrm>
          <a:prstGeom prst="rect">
            <a:avLst/>
          </a:prstGeom>
          <a:noFill/>
          <a:ln>
            <a:noFill/>
            <a:prstDash val="solid"/>
          </a:ln>
        </p:spPr>
        <p:txBody>
          <a:bodyPr vert="horz" wrap="square" lIns="121920" tIns="60960" rIns="121920" bIns="60960" anchor="t" anchorCtr="0" compatLnSpc="1">
            <a:noAutofit/>
          </a:bodyPr>
          <a:lstStyle/>
          <a:p>
            <a:pPr>
              <a:defRPr sz="1800" b="0" i="0" u="none" strike="noStrike" kern="0" cap="none" spc="0" baseline="0">
                <a:solidFill>
                  <a:srgbClr val="000000"/>
                </a:solidFill>
                <a:uFillTx/>
              </a:defRPr>
            </a:pPr>
            <a:endParaRPr lang="en-GB" sz="2400">
              <a:solidFill>
                <a:srgbClr val="000000"/>
              </a:solidFill>
            </a:endParaRPr>
          </a:p>
        </p:txBody>
      </p:sp>
      <p:sp>
        <p:nvSpPr>
          <p:cNvPr id="7" name="AutoShape 7" descr="University Campus Suffolk "/>
          <p:cNvSpPr/>
          <p:nvPr/>
        </p:nvSpPr>
        <p:spPr>
          <a:xfrm>
            <a:off x="307969" y="7936"/>
            <a:ext cx="304800" cy="304800"/>
          </a:xfrm>
          <a:prstGeom prst="rect">
            <a:avLst/>
          </a:prstGeom>
          <a:noFill/>
          <a:ln>
            <a:noFill/>
            <a:prstDash val="solid"/>
          </a:ln>
        </p:spPr>
        <p:txBody>
          <a:bodyPr vert="horz" wrap="square" lIns="121920" tIns="60960" rIns="121920" bIns="60960" anchor="t" anchorCtr="0" compatLnSpc="1">
            <a:noAutofit/>
          </a:bodyPr>
          <a:lstStyle/>
          <a:p>
            <a:pPr>
              <a:defRPr sz="1800" b="0" i="0" u="none" strike="noStrike" kern="0" cap="none" spc="0" baseline="0">
                <a:solidFill>
                  <a:srgbClr val="000000"/>
                </a:solidFill>
                <a:uFillTx/>
              </a:defRPr>
            </a:pPr>
            <a:endParaRPr lang="en-GB" sz="2400">
              <a:solidFill>
                <a:srgbClr val="000000"/>
              </a:solidFill>
            </a:endParaRPr>
          </a:p>
        </p:txBody>
      </p:sp>
      <p:sp>
        <p:nvSpPr>
          <p:cNvPr id="9" name="TextBox 8">
            <a:extLst>
              <a:ext uri="{FF2B5EF4-FFF2-40B4-BE49-F238E27FC236}">
                <a16:creationId xmlns:a16="http://schemas.microsoft.com/office/drawing/2014/main" xmlns="" id="{A0440E61-7B43-4217-B3D9-78D5CF1E934B}"/>
              </a:ext>
            </a:extLst>
          </p:cNvPr>
          <p:cNvSpPr txBox="1"/>
          <p:nvPr/>
        </p:nvSpPr>
        <p:spPr>
          <a:xfrm>
            <a:off x="307969" y="160336"/>
            <a:ext cx="2784184" cy="420564"/>
          </a:xfrm>
          <a:prstGeom prst="rect">
            <a:avLst/>
          </a:prstGeom>
          <a:noFill/>
        </p:spPr>
        <p:txBody>
          <a:bodyPr wrap="square" rtlCol="0">
            <a:spAutoFit/>
          </a:bodyPr>
          <a:lstStyle/>
          <a:p>
            <a:r>
              <a:rPr lang="en-GB" sz="2133" dirty="0">
                <a:solidFill>
                  <a:srgbClr val="73537B"/>
                </a:solidFill>
              </a:rPr>
              <a:t>@</a:t>
            </a:r>
            <a:r>
              <a:rPr lang="en-GB" sz="2133" dirty="0" err="1">
                <a:solidFill>
                  <a:srgbClr val="73537B"/>
                </a:solidFill>
              </a:rPr>
              <a:t>NewAngliaLEP</a:t>
            </a:r>
            <a:endParaRPr lang="en-GB" sz="2133" dirty="0">
              <a:solidFill>
                <a:srgbClr val="73537B"/>
              </a:solidFill>
            </a:endParaRPr>
          </a:p>
        </p:txBody>
      </p:sp>
    </p:spTree>
    <p:extLst>
      <p:ext uri="{BB962C8B-B14F-4D97-AF65-F5344CB8AC3E}">
        <p14:creationId xmlns:p14="http://schemas.microsoft.com/office/powerpoint/2010/main" xmlns="" val="650944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0390351" y="0"/>
            <a:ext cx="1694565" cy="856731"/>
          </a:xfrm>
          <a:prstGeom prst="rect">
            <a:avLst/>
          </a:prstGeom>
          <a:noFill/>
          <a:ln>
            <a:noFill/>
          </a:ln>
        </p:spPr>
      </p:pic>
      <p:sp>
        <p:nvSpPr>
          <p:cNvPr id="3" name="Rectangle 5"/>
          <p:cNvSpPr/>
          <p:nvPr/>
        </p:nvSpPr>
        <p:spPr>
          <a:xfrm>
            <a:off x="0" y="730618"/>
            <a:ext cx="12192000" cy="49425"/>
          </a:xfrm>
          <a:prstGeom prst="rect">
            <a:avLst/>
          </a:prstGeom>
          <a:solidFill>
            <a:srgbClr val="2E005C">
              <a:alpha val="54118"/>
            </a:srgbClr>
          </a:solidFill>
          <a:ln>
            <a:noFill/>
            <a:prstDash val="solid"/>
          </a:ln>
        </p:spPr>
        <p:txBody>
          <a:bodyPr vert="horz" wrap="square" lIns="121920" tIns="60960" rIns="121920" bIns="60960" anchor="ctr" anchorCtr="1" compatLnSpc="1">
            <a:noAutofit/>
          </a:bodyPr>
          <a:lstStyle/>
          <a:p>
            <a:pPr algn="ctr">
              <a:defRPr sz="1800" b="0" i="0" u="none" strike="noStrike" kern="0" cap="none" spc="0" baseline="0">
                <a:solidFill>
                  <a:srgbClr val="000000"/>
                </a:solidFill>
                <a:uFillTx/>
              </a:defRPr>
            </a:pPr>
            <a:endParaRPr lang="en-GB" sz="2400">
              <a:solidFill>
                <a:srgbClr val="FFFFFF"/>
              </a:solidFill>
            </a:endParaRPr>
          </a:p>
        </p:txBody>
      </p:sp>
      <p:sp>
        <p:nvSpPr>
          <p:cNvPr id="4" name="TextBox 7"/>
          <p:cNvSpPr txBox="1"/>
          <p:nvPr/>
        </p:nvSpPr>
        <p:spPr>
          <a:xfrm>
            <a:off x="155569" y="998782"/>
            <a:ext cx="11907967" cy="5386090"/>
          </a:xfrm>
          <a:prstGeom prst="rect">
            <a:avLst/>
          </a:prstGeom>
          <a:noFill/>
          <a:ln>
            <a:noFill/>
          </a:ln>
        </p:spPr>
        <p:txBody>
          <a:bodyPr vert="horz" wrap="square" lIns="121920" tIns="60960" rIns="121920" bIns="60960" anchor="t" anchorCtr="1" compatLnSpc="1">
            <a:spAutoFit/>
          </a:bodyPr>
          <a:lstStyle/>
          <a:p>
            <a:pPr algn="ctr">
              <a:lnSpc>
                <a:spcPct val="150000"/>
              </a:lnSpc>
              <a:defRPr sz="1800" b="0" i="0" u="none" strike="noStrike" kern="0" cap="none" spc="0" baseline="0">
                <a:solidFill>
                  <a:srgbClr val="000000"/>
                </a:solidFill>
                <a:uFillTx/>
              </a:defRPr>
            </a:pPr>
            <a:r>
              <a:rPr lang="en-GB" sz="3600" b="1" kern="0" dirty="0">
                <a:solidFill>
                  <a:srgbClr val="372843"/>
                </a:solidFill>
                <a:latin typeface="Arial" pitchFamily="34"/>
                <a:cs typeface="Arial" pitchFamily="34"/>
              </a:rPr>
              <a:t>What are Local Enterprise Partnerships (LEPs)</a:t>
            </a:r>
          </a:p>
          <a:p>
            <a:pPr marL="571500" indent="-571500">
              <a:buFontTx/>
              <a:buChar char="-"/>
            </a:pPr>
            <a:r>
              <a:rPr lang="en-US" sz="3600" b="1" dirty="0">
                <a:latin typeface="inherit"/>
              </a:rPr>
              <a:t>38 Local Enterprise Partnerships across England. </a:t>
            </a:r>
          </a:p>
          <a:p>
            <a:pPr marL="571500" indent="-571500">
              <a:buFontTx/>
              <a:buChar char="-"/>
            </a:pPr>
            <a:r>
              <a:rPr lang="en-US" sz="3600" b="1" dirty="0">
                <a:latin typeface="inherit"/>
              </a:rPr>
              <a:t>Business led partnerships between local authorities and local private sector businesses.  </a:t>
            </a:r>
          </a:p>
          <a:p>
            <a:pPr marL="571500" indent="-571500">
              <a:buFontTx/>
              <a:buChar char="-"/>
            </a:pPr>
            <a:r>
              <a:rPr lang="en-US" sz="3600" b="1" dirty="0">
                <a:latin typeface="inherit"/>
              </a:rPr>
              <a:t>Determine local economic priorities and undertake activities to drive economic growth, create  jobs, improve infrastructure and raise workforce skills within the local area. </a:t>
            </a:r>
          </a:p>
          <a:p>
            <a:pPr marL="571500" indent="-571500">
              <a:buFontTx/>
              <a:buChar char="-"/>
            </a:pPr>
            <a:r>
              <a:rPr lang="en-US" sz="3600" b="1" dirty="0">
                <a:latin typeface="inherit"/>
              </a:rPr>
              <a:t>Funded by Government</a:t>
            </a:r>
            <a:endParaRPr lang="en-GB" sz="3600" dirty="0"/>
          </a:p>
        </p:txBody>
      </p:sp>
      <p:sp>
        <p:nvSpPr>
          <p:cNvPr id="6" name="AutoShape 5" descr="Image result for university campus suffolk"/>
          <p:cNvSpPr/>
          <p:nvPr/>
        </p:nvSpPr>
        <p:spPr>
          <a:xfrm>
            <a:off x="155569" y="-144463"/>
            <a:ext cx="304800" cy="304800"/>
          </a:xfrm>
          <a:prstGeom prst="rect">
            <a:avLst/>
          </a:prstGeom>
          <a:noFill/>
          <a:ln>
            <a:noFill/>
            <a:prstDash val="solid"/>
          </a:ln>
        </p:spPr>
        <p:txBody>
          <a:bodyPr vert="horz" wrap="square" lIns="121920" tIns="60960" rIns="121920" bIns="60960" anchor="t" anchorCtr="0" compatLnSpc="1">
            <a:noAutofit/>
          </a:bodyPr>
          <a:lstStyle/>
          <a:p>
            <a:pPr>
              <a:defRPr sz="1800" b="0" i="0" u="none" strike="noStrike" kern="0" cap="none" spc="0" baseline="0">
                <a:solidFill>
                  <a:srgbClr val="000000"/>
                </a:solidFill>
                <a:uFillTx/>
              </a:defRPr>
            </a:pPr>
            <a:endParaRPr lang="en-GB" sz="2400">
              <a:solidFill>
                <a:srgbClr val="000000"/>
              </a:solidFill>
            </a:endParaRPr>
          </a:p>
        </p:txBody>
      </p:sp>
      <p:sp>
        <p:nvSpPr>
          <p:cNvPr id="7" name="AutoShape 7" descr="University Campus Suffolk "/>
          <p:cNvSpPr/>
          <p:nvPr/>
        </p:nvSpPr>
        <p:spPr>
          <a:xfrm>
            <a:off x="307969" y="7936"/>
            <a:ext cx="304800" cy="304800"/>
          </a:xfrm>
          <a:prstGeom prst="rect">
            <a:avLst/>
          </a:prstGeom>
          <a:noFill/>
          <a:ln>
            <a:noFill/>
            <a:prstDash val="solid"/>
          </a:ln>
        </p:spPr>
        <p:txBody>
          <a:bodyPr vert="horz" wrap="square" lIns="121920" tIns="60960" rIns="121920" bIns="60960" anchor="t" anchorCtr="0" compatLnSpc="1">
            <a:noAutofit/>
          </a:bodyPr>
          <a:lstStyle/>
          <a:p>
            <a:pPr>
              <a:defRPr sz="1800" b="0" i="0" u="none" strike="noStrike" kern="0" cap="none" spc="0" baseline="0">
                <a:solidFill>
                  <a:srgbClr val="000000"/>
                </a:solidFill>
                <a:uFillTx/>
              </a:defRPr>
            </a:pPr>
            <a:endParaRPr lang="en-GB" sz="2400">
              <a:solidFill>
                <a:srgbClr val="000000"/>
              </a:solidFill>
            </a:endParaRPr>
          </a:p>
        </p:txBody>
      </p:sp>
      <p:sp>
        <p:nvSpPr>
          <p:cNvPr id="9" name="TextBox 8">
            <a:extLst>
              <a:ext uri="{FF2B5EF4-FFF2-40B4-BE49-F238E27FC236}">
                <a16:creationId xmlns:a16="http://schemas.microsoft.com/office/drawing/2014/main" xmlns="" id="{A0440E61-7B43-4217-B3D9-78D5CF1E934B}"/>
              </a:ext>
            </a:extLst>
          </p:cNvPr>
          <p:cNvSpPr txBox="1"/>
          <p:nvPr/>
        </p:nvSpPr>
        <p:spPr>
          <a:xfrm>
            <a:off x="307969" y="160336"/>
            <a:ext cx="2784184" cy="420564"/>
          </a:xfrm>
          <a:prstGeom prst="rect">
            <a:avLst/>
          </a:prstGeom>
          <a:noFill/>
        </p:spPr>
        <p:txBody>
          <a:bodyPr wrap="square" rtlCol="0">
            <a:spAutoFit/>
          </a:bodyPr>
          <a:lstStyle/>
          <a:p>
            <a:r>
              <a:rPr lang="en-GB" sz="2133" dirty="0">
                <a:solidFill>
                  <a:srgbClr val="73537B"/>
                </a:solidFill>
              </a:rPr>
              <a:t>@</a:t>
            </a:r>
            <a:r>
              <a:rPr lang="en-GB" sz="2133" dirty="0" err="1">
                <a:solidFill>
                  <a:srgbClr val="73537B"/>
                </a:solidFill>
              </a:rPr>
              <a:t>NewAngliaLEP</a:t>
            </a:r>
            <a:endParaRPr lang="en-GB" sz="2133" dirty="0">
              <a:solidFill>
                <a:srgbClr val="73537B"/>
              </a:solidFill>
            </a:endParaRPr>
          </a:p>
        </p:txBody>
      </p:sp>
    </p:spTree>
    <p:extLst>
      <p:ext uri="{BB962C8B-B14F-4D97-AF65-F5344CB8AC3E}">
        <p14:creationId xmlns:p14="http://schemas.microsoft.com/office/powerpoint/2010/main" xmlns="" val="3931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rotWithShape="1">
          <a:blip r:embed="rId3" cstate="screen">
            <a:extLst>
              <a:ext uri="{28A0092B-C50C-407E-A947-70E740481C1C}">
                <a14:useLocalDpi xmlns:a14="http://schemas.microsoft.com/office/drawing/2010/main" xmlns=""/>
              </a:ext>
            </a:extLst>
          </a:blip>
          <a:srcRect b="15901"/>
          <a:stretch/>
        </p:blipFill>
        <p:spPr>
          <a:xfrm>
            <a:off x="10390351" y="1"/>
            <a:ext cx="1694565" cy="720497"/>
          </a:xfrm>
          <a:prstGeom prst="rect">
            <a:avLst/>
          </a:prstGeom>
          <a:noFill/>
          <a:ln>
            <a:noFill/>
          </a:ln>
        </p:spPr>
      </p:pic>
      <p:sp>
        <p:nvSpPr>
          <p:cNvPr id="3" name="Rectangle 5"/>
          <p:cNvSpPr/>
          <p:nvPr/>
        </p:nvSpPr>
        <p:spPr>
          <a:xfrm>
            <a:off x="0" y="730618"/>
            <a:ext cx="12192000" cy="49425"/>
          </a:xfrm>
          <a:prstGeom prst="rect">
            <a:avLst/>
          </a:prstGeom>
          <a:solidFill>
            <a:srgbClr val="2E005C">
              <a:alpha val="54118"/>
            </a:srgbClr>
          </a:solidFill>
          <a:ln>
            <a:noFill/>
            <a:prstDash val="solid"/>
          </a:ln>
        </p:spPr>
        <p:txBody>
          <a:bodyPr vert="horz" wrap="square" lIns="121920" tIns="60960" rIns="121920" bIns="60960" anchor="ctr" anchorCtr="1" compatLnSpc="1">
            <a:noAutofit/>
          </a:bodyPr>
          <a:lstStyle/>
          <a:p>
            <a:pPr algn="ctr">
              <a:defRPr sz="1800" b="0" i="0" u="none" strike="noStrike" kern="0" cap="none" spc="0" baseline="0">
                <a:solidFill>
                  <a:srgbClr val="000000"/>
                </a:solidFill>
                <a:uFillTx/>
              </a:defRPr>
            </a:pPr>
            <a:endParaRPr lang="en-GB" sz="2400">
              <a:solidFill>
                <a:srgbClr val="FFFFFF"/>
              </a:solidFill>
            </a:endParaRPr>
          </a:p>
        </p:txBody>
      </p:sp>
      <p:sp>
        <p:nvSpPr>
          <p:cNvPr id="6" name="AutoShape 5" descr="Image result for university campus suffolk"/>
          <p:cNvSpPr/>
          <p:nvPr/>
        </p:nvSpPr>
        <p:spPr>
          <a:xfrm>
            <a:off x="155569" y="-144463"/>
            <a:ext cx="304800" cy="304800"/>
          </a:xfrm>
          <a:prstGeom prst="rect">
            <a:avLst/>
          </a:prstGeom>
          <a:noFill/>
          <a:ln>
            <a:noFill/>
            <a:prstDash val="solid"/>
          </a:ln>
        </p:spPr>
        <p:txBody>
          <a:bodyPr vert="horz" wrap="square" lIns="121920" tIns="60960" rIns="121920" bIns="60960" anchor="t" anchorCtr="0" compatLnSpc="1">
            <a:noAutofit/>
          </a:bodyPr>
          <a:lstStyle/>
          <a:p>
            <a:pPr>
              <a:defRPr sz="1800" b="0" i="0" u="none" strike="noStrike" kern="0" cap="none" spc="0" baseline="0">
                <a:solidFill>
                  <a:srgbClr val="000000"/>
                </a:solidFill>
                <a:uFillTx/>
              </a:defRPr>
            </a:pPr>
            <a:endParaRPr lang="en-GB" sz="2400">
              <a:solidFill>
                <a:srgbClr val="000000"/>
              </a:solidFill>
            </a:endParaRPr>
          </a:p>
        </p:txBody>
      </p:sp>
      <p:sp>
        <p:nvSpPr>
          <p:cNvPr id="7" name="AutoShape 7" descr="University Campus Suffolk "/>
          <p:cNvSpPr/>
          <p:nvPr/>
        </p:nvSpPr>
        <p:spPr>
          <a:xfrm>
            <a:off x="307969" y="7936"/>
            <a:ext cx="304800" cy="304800"/>
          </a:xfrm>
          <a:prstGeom prst="rect">
            <a:avLst/>
          </a:prstGeom>
          <a:noFill/>
          <a:ln>
            <a:noFill/>
            <a:prstDash val="solid"/>
          </a:ln>
        </p:spPr>
        <p:txBody>
          <a:bodyPr vert="horz" wrap="square" lIns="121920" tIns="60960" rIns="121920" bIns="60960" anchor="t" anchorCtr="0" compatLnSpc="1">
            <a:noAutofit/>
          </a:bodyPr>
          <a:lstStyle/>
          <a:p>
            <a:pPr>
              <a:defRPr sz="1800" b="0" i="0" u="none" strike="noStrike" kern="0" cap="none" spc="0" baseline="0">
                <a:solidFill>
                  <a:srgbClr val="000000"/>
                </a:solidFill>
                <a:uFillTx/>
              </a:defRPr>
            </a:pPr>
            <a:endParaRPr lang="en-GB" sz="2400">
              <a:solidFill>
                <a:srgbClr val="000000"/>
              </a:solidFill>
            </a:endParaRPr>
          </a:p>
        </p:txBody>
      </p:sp>
      <p:sp>
        <p:nvSpPr>
          <p:cNvPr id="9" name="TextBox 8">
            <a:extLst>
              <a:ext uri="{FF2B5EF4-FFF2-40B4-BE49-F238E27FC236}">
                <a16:creationId xmlns:a16="http://schemas.microsoft.com/office/drawing/2014/main" xmlns="" id="{A0440E61-7B43-4217-B3D9-78D5CF1E934B}"/>
              </a:ext>
            </a:extLst>
          </p:cNvPr>
          <p:cNvSpPr txBox="1"/>
          <p:nvPr/>
        </p:nvSpPr>
        <p:spPr>
          <a:xfrm>
            <a:off x="307969" y="160336"/>
            <a:ext cx="2784184" cy="420564"/>
          </a:xfrm>
          <a:prstGeom prst="rect">
            <a:avLst/>
          </a:prstGeom>
          <a:noFill/>
        </p:spPr>
        <p:txBody>
          <a:bodyPr wrap="square" rtlCol="0">
            <a:spAutoFit/>
          </a:bodyPr>
          <a:lstStyle/>
          <a:p>
            <a:r>
              <a:rPr lang="en-GB" sz="2133" dirty="0">
                <a:solidFill>
                  <a:srgbClr val="73537B"/>
                </a:solidFill>
              </a:rPr>
              <a:t>@</a:t>
            </a:r>
            <a:r>
              <a:rPr lang="en-GB" sz="2133" dirty="0" err="1">
                <a:solidFill>
                  <a:srgbClr val="73537B"/>
                </a:solidFill>
              </a:rPr>
              <a:t>NewAngliaLEP</a:t>
            </a:r>
            <a:endParaRPr lang="en-GB" sz="2133" dirty="0">
              <a:solidFill>
                <a:srgbClr val="73537B"/>
              </a:solidFill>
            </a:endParaRPr>
          </a:p>
        </p:txBody>
      </p:sp>
      <p:pic>
        <p:nvPicPr>
          <p:cNvPr id="11" name="Picture 10">
            <a:extLst>
              <a:ext uri="{FF2B5EF4-FFF2-40B4-BE49-F238E27FC236}">
                <a16:creationId xmlns:a16="http://schemas.microsoft.com/office/drawing/2014/main" xmlns="" id="{C0268376-BB50-4F0D-975D-BB6F59AF3F84}"/>
              </a:ext>
            </a:extLst>
          </p:cNvPr>
          <p:cNvPicPr>
            <a:picLocks noChangeAspect="1"/>
          </p:cNvPicPr>
          <p:nvPr/>
        </p:nvPicPr>
        <p:blipFill rotWithShape="1">
          <a:blip r:embed="rId4" cstate="print"/>
          <a:srcRect l="3667" t="13571" r="33167" b="23262"/>
          <a:stretch/>
        </p:blipFill>
        <p:spPr>
          <a:xfrm>
            <a:off x="687385" y="780043"/>
            <a:ext cx="10817231" cy="6067837"/>
          </a:xfrm>
          <a:prstGeom prst="rect">
            <a:avLst/>
          </a:prstGeom>
        </p:spPr>
      </p:pic>
    </p:spTree>
    <p:extLst>
      <p:ext uri="{BB962C8B-B14F-4D97-AF65-F5344CB8AC3E}">
        <p14:creationId xmlns:p14="http://schemas.microsoft.com/office/powerpoint/2010/main" xmlns="" val="2106993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10390351" y="0"/>
            <a:ext cx="1694565" cy="856731"/>
          </a:xfrm>
          <a:prstGeom prst="rect">
            <a:avLst/>
          </a:prstGeom>
          <a:noFill/>
          <a:ln>
            <a:noFill/>
          </a:ln>
        </p:spPr>
      </p:pic>
      <p:sp>
        <p:nvSpPr>
          <p:cNvPr id="8" name="Rectangle 5">
            <a:extLst>
              <a:ext uri="{FF2B5EF4-FFF2-40B4-BE49-F238E27FC236}">
                <a16:creationId xmlns:a16="http://schemas.microsoft.com/office/drawing/2014/main" xmlns="" id="{936011E1-6749-42FD-8E59-3746590E681D}"/>
              </a:ext>
            </a:extLst>
          </p:cNvPr>
          <p:cNvSpPr/>
          <p:nvPr/>
        </p:nvSpPr>
        <p:spPr>
          <a:xfrm>
            <a:off x="0" y="730618"/>
            <a:ext cx="12192000" cy="49425"/>
          </a:xfrm>
          <a:prstGeom prst="rect">
            <a:avLst/>
          </a:prstGeom>
          <a:solidFill>
            <a:srgbClr val="2E005C">
              <a:alpha val="54118"/>
            </a:srgbClr>
          </a:solidFill>
          <a:ln>
            <a:noFill/>
            <a:prstDash val="solid"/>
          </a:ln>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GB" sz="2400">
              <a:solidFill>
                <a:srgbClr val="685079"/>
              </a:solidFill>
              <a:latin typeface="Calibri"/>
            </a:endParaRPr>
          </a:p>
        </p:txBody>
      </p:sp>
      <p:sp>
        <p:nvSpPr>
          <p:cNvPr id="10" name="TextBox 9">
            <a:extLst>
              <a:ext uri="{FF2B5EF4-FFF2-40B4-BE49-F238E27FC236}">
                <a16:creationId xmlns:a16="http://schemas.microsoft.com/office/drawing/2014/main" xmlns="" id="{5ACE0B39-706B-480D-B566-92A4D0620AAA}"/>
              </a:ext>
            </a:extLst>
          </p:cNvPr>
          <p:cNvSpPr txBox="1"/>
          <p:nvPr/>
        </p:nvSpPr>
        <p:spPr>
          <a:xfrm>
            <a:off x="307969" y="160336"/>
            <a:ext cx="2784184" cy="420564"/>
          </a:xfrm>
          <a:prstGeom prst="rect">
            <a:avLst/>
          </a:prstGeom>
          <a:noFill/>
        </p:spPr>
        <p:txBody>
          <a:bodyPr wrap="square" rtlCol="0">
            <a:spAutoFit/>
          </a:bodyPr>
          <a:lstStyle/>
          <a:p>
            <a:r>
              <a:rPr lang="en-GB" sz="2133" dirty="0">
                <a:solidFill>
                  <a:srgbClr val="35293E"/>
                </a:solidFill>
              </a:rPr>
              <a:t>@</a:t>
            </a:r>
            <a:r>
              <a:rPr lang="en-GB" sz="2133" dirty="0" err="1">
                <a:solidFill>
                  <a:srgbClr val="35293E"/>
                </a:solidFill>
              </a:rPr>
              <a:t>NewAngliaLEP</a:t>
            </a:r>
            <a:endParaRPr lang="en-GB" sz="2133" dirty="0">
              <a:solidFill>
                <a:srgbClr val="35293E"/>
              </a:solidFill>
            </a:endParaRPr>
          </a:p>
        </p:txBody>
      </p:sp>
      <p:pic>
        <p:nvPicPr>
          <p:cNvPr id="9" name="Picture 8" descr="A group of people sitting at a table&#10;&#10;Description generated with very high confidence">
            <a:extLst>
              <a:ext uri="{FF2B5EF4-FFF2-40B4-BE49-F238E27FC236}">
                <a16:creationId xmlns:a16="http://schemas.microsoft.com/office/drawing/2014/main" xmlns="" id="{CB7E1AC7-A68B-4FED-B7F4-124F9FA20E0C}"/>
              </a:ext>
            </a:extLst>
          </p:cNvPr>
          <p:cNvPicPr>
            <a:picLocks noChangeAspect="1"/>
          </p:cNvPicPr>
          <p:nvPr/>
        </p:nvPicPr>
        <p:blipFill rotWithShape="1">
          <a:blip r:embed="rId4" cstate="email">
            <a:extLst>
              <a:ext uri="{BEBA8EAE-BF5A-486C-A8C5-ECC9F3942E4B}">
                <a14:imgProps xmlns:a14="http://schemas.microsoft.com/office/drawing/2010/main" xmlns="">
                  <a14:imgLayer r:embed="rId5">
                    <a14:imgEffect>
                      <a14:colorTemperature colorTemp="6332"/>
                    </a14:imgEffect>
                    <a14:imgEffect>
                      <a14:saturation sat="89000"/>
                    </a14:imgEffect>
                  </a14:imgLayer>
                </a14:imgProps>
              </a:ext>
              <a:ext uri="{28A0092B-C50C-407E-A947-70E740481C1C}">
                <a14:useLocalDpi xmlns:a14="http://schemas.microsoft.com/office/drawing/2010/main" xmlns=""/>
              </a:ext>
            </a:extLst>
          </a:blip>
          <a:srcRect t="10463" b="22386"/>
          <a:stretch/>
        </p:blipFill>
        <p:spPr>
          <a:xfrm>
            <a:off x="-1" y="780043"/>
            <a:ext cx="12192000" cy="6077957"/>
          </a:xfrm>
          <a:prstGeom prst="rect">
            <a:avLst/>
          </a:prstGeom>
        </p:spPr>
      </p:pic>
    </p:spTree>
    <p:extLst>
      <p:ext uri="{BB962C8B-B14F-4D97-AF65-F5344CB8AC3E}">
        <p14:creationId xmlns:p14="http://schemas.microsoft.com/office/powerpoint/2010/main" xmlns="" val="85604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A930799-08A4-4F8F-9608-E14DA099016A}"/>
              </a:ext>
            </a:extLst>
          </p:cNvPr>
          <p:cNvPicPr>
            <a:picLocks noChangeAspect="1"/>
          </p:cNvPicPr>
          <p:nvPr/>
        </p:nvPicPr>
        <p:blipFill rotWithShape="1">
          <a:blip r:embed="rId3" cstate="print"/>
          <a:srcRect l="3215" t="10860" r="93600" b="10151"/>
          <a:stretch/>
        </p:blipFill>
        <p:spPr>
          <a:xfrm>
            <a:off x="0" y="779763"/>
            <a:ext cx="12192000" cy="6078237"/>
          </a:xfrm>
          <a:prstGeom prst="rect">
            <a:avLst/>
          </a:prstGeom>
        </p:spPr>
      </p:pic>
      <p:pic>
        <p:nvPicPr>
          <p:cNvPr id="2" name="Picture 6"/>
          <p:cNvPicPr>
            <a:picLocks noChangeAspect="1"/>
          </p:cNvPicPr>
          <p:nvPr/>
        </p:nvPicPr>
        <p:blipFill rotWithShape="1">
          <a:blip r:embed="rId4" cstate="screen">
            <a:extLst>
              <a:ext uri="{28A0092B-C50C-407E-A947-70E740481C1C}">
                <a14:useLocalDpi xmlns:a14="http://schemas.microsoft.com/office/drawing/2010/main" xmlns=""/>
              </a:ext>
            </a:extLst>
          </a:blip>
          <a:srcRect b="15901"/>
          <a:stretch/>
        </p:blipFill>
        <p:spPr>
          <a:xfrm>
            <a:off x="10390351" y="1"/>
            <a:ext cx="1694565" cy="720497"/>
          </a:xfrm>
          <a:prstGeom prst="rect">
            <a:avLst/>
          </a:prstGeom>
          <a:noFill/>
          <a:ln>
            <a:noFill/>
          </a:ln>
        </p:spPr>
      </p:pic>
      <p:sp>
        <p:nvSpPr>
          <p:cNvPr id="3" name="Rectangle 5"/>
          <p:cNvSpPr/>
          <p:nvPr/>
        </p:nvSpPr>
        <p:spPr>
          <a:xfrm>
            <a:off x="0" y="730618"/>
            <a:ext cx="12192000" cy="49425"/>
          </a:xfrm>
          <a:prstGeom prst="rect">
            <a:avLst/>
          </a:prstGeom>
          <a:solidFill>
            <a:srgbClr val="2E005C">
              <a:alpha val="54118"/>
            </a:srgbClr>
          </a:solidFill>
          <a:ln>
            <a:noFill/>
            <a:prstDash val="solid"/>
          </a:ln>
        </p:spPr>
        <p:txBody>
          <a:bodyPr vert="horz" wrap="square" lIns="121920" tIns="60960" rIns="121920" bIns="60960" anchor="ctr" anchorCtr="1" compatLnSpc="1">
            <a:noAutofit/>
          </a:bodyPr>
          <a:lstStyle/>
          <a:p>
            <a:pPr algn="ctr">
              <a:defRPr sz="1800" b="0" i="0" u="none" strike="noStrike" kern="0" cap="none" spc="0" baseline="0">
                <a:solidFill>
                  <a:srgbClr val="000000"/>
                </a:solidFill>
                <a:uFillTx/>
              </a:defRPr>
            </a:pPr>
            <a:endParaRPr lang="en-GB" sz="2400">
              <a:solidFill>
                <a:srgbClr val="FFFFFF"/>
              </a:solidFill>
            </a:endParaRPr>
          </a:p>
        </p:txBody>
      </p:sp>
      <p:sp>
        <p:nvSpPr>
          <p:cNvPr id="6" name="AutoShape 5" descr="Image result for university campus suffolk"/>
          <p:cNvSpPr/>
          <p:nvPr/>
        </p:nvSpPr>
        <p:spPr>
          <a:xfrm>
            <a:off x="155569" y="-144463"/>
            <a:ext cx="304800" cy="304800"/>
          </a:xfrm>
          <a:prstGeom prst="rect">
            <a:avLst/>
          </a:prstGeom>
          <a:noFill/>
          <a:ln>
            <a:noFill/>
            <a:prstDash val="solid"/>
          </a:ln>
        </p:spPr>
        <p:txBody>
          <a:bodyPr vert="horz" wrap="square" lIns="121920" tIns="60960" rIns="121920" bIns="60960" anchor="t" anchorCtr="0" compatLnSpc="1">
            <a:noAutofit/>
          </a:bodyPr>
          <a:lstStyle/>
          <a:p>
            <a:pPr>
              <a:defRPr sz="1800" b="0" i="0" u="none" strike="noStrike" kern="0" cap="none" spc="0" baseline="0">
                <a:solidFill>
                  <a:srgbClr val="000000"/>
                </a:solidFill>
                <a:uFillTx/>
              </a:defRPr>
            </a:pPr>
            <a:endParaRPr lang="en-GB" sz="2400">
              <a:solidFill>
                <a:srgbClr val="000000"/>
              </a:solidFill>
            </a:endParaRPr>
          </a:p>
        </p:txBody>
      </p:sp>
      <p:sp>
        <p:nvSpPr>
          <p:cNvPr id="7" name="AutoShape 7" descr="University Campus Suffolk "/>
          <p:cNvSpPr/>
          <p:nvPr/>
        </p:nvSpPr>
        <p:spPr>
          <a:xfrm>
            <a:off x="307969" y="7936"/>
            <a:ext cx="304800" cy="304800"/>
          </a:xfrm>
          <a:prstGeom prst="rect">
            <a:avLst/>
          </a:prstGeom>
          <a:noFill/>
          <a:ln>
            <a:noFill/>
            <a:prstDash val="solid"/>
          </a:ln>
        </p:spPr>
        <p:txBody>
          <a:bodyPr vert="horz" wrap="square" lIns="121920" tIns="60960" rIns="121920" bIns="60960" anchor="t" anchorCtr="0" compatLnSpc="1">
            <a:noAutofit/>
          </a:bodyPr>
          <a:lstStyle/>
          <a:p>
            <a:pPr>
              <a:defRPr sz="1800" b="0" i="0" u="none" strike="noStrike" kern="0" cap="none" spc="0" baseline="0">
                <a:solidFill>
                  <a:srgbClr val="000000"/>
                </a:solidFill>
                <a:uFillTx/>
              </a:defRPr>
            </a:pPr>
            <a:endParaRPr lang="en-GB" sz="2400">
              <a:solidFill>
                <a:srgbClr val="000000"/>
              </a:solidFill>
            </a:endParaRPr>
          </a:p>
        </p:txBody>
      </p:sp>
      <p:sp>
        <p:nvSpPr>
          <p:cNvPr id="9" name="TextBox 8">
            <a:extLst>
              <a:ext uri="{FF2B5EF4-FFF2-40B4-BE49-F238E27FC236}">
                <a16:creationId xmlns:a16="http://schemas.microsoft.com/office/drawing/2014/main" xmlns="" id="{A0440E61-7B43-4217-B3D9-78D5CF1E934B}"/>
              </a:ext>
            </a:extLst>
          </p:cNvPr>
          <p:cNvSpPr txBox="1"/>
          <p:nvPr/>
        </p:nvSpPr>
        <p:spPr>
          <a:xfrm>
            <a:off x="307969" y="160336"/>
            <a:ext cx="2784184" cy="420564"/>
          </a:xfrm>
          <a:prstGeom prst="rect">
            <a:avLst/>
          </a:prstGeom>
          <a:noFill/>
        </p:spPr>
        <p:txBody>
          <a:bodyPr wrap="square" rtlCol="0">
            <a:spAutoFit/>
          </a:bodyPr>
          <a:lstStyle/>
          <a:p>
            <a:r>
              <a:rPr lang="en-GB" sz="2133" dirty="0">
                <a:solidFill>
                  <a:srgbClr val="73537B"/>
                </a:solidFill>
              </a:rPr>
              <a:t>@</a:t>
            </a:r>
            <a:r>
              <a:rPr lang="en-GB" sz="2133" dirty="0" err="1">
                <a:solidFill>
                  <a:srgbClr val="73537B"/>
                </a:solidFill>
              </a:rPr>
              <a:t>NewAngliaLEP</a:t>
            </a:r>
            <a:endParaRPr lang="en-GB" sz="2133" dirty="0">
              <a:solidFill>
                <a:srgbClr val="73537B"/>
              </a:solidFill>
            </a:endParaRPr>
          </a:p>
        </p:txBody>
      </p:sp>
      <p:pic>
        <p:nvPicPr>
          <p:cNvPr id="8" name="Picture 7">
            <a:extLst>
              <a:ext uri="{FF2B5EF4-FFF2-40B4-BE49-F238E27FC236}">
                <a16:creationId xmlns:a16="http://schemas.microsoft.com/office/drawing/2014/main" xmlns="" id="{9A802CD4-0154-4D4C-8991-10A2A78FDAB0}"/>
              </a:ext>
            </a:extLst>
          </p:cNvPr>
          <p:cNvPicPr>
            <a:picLocks noChangeAspect="1"/>
          </p:cNvPicPr>
          <p:nvPr/>
        </p:nvPicPr>
        <p:blipFill rotWithShape="1">
          <a:blip r:embed="rId3" cstate="print"/>
          <a:srcRect l="3832" t="10860" r="23628" b="10151"/>
          <a:stretch/>
        </p:blipFill>
        <p:spPr>
          <a:xfrm>
            <a:off x="1138253" y="780043"/>
            <a:ext cx="9915495" cy="6073467"/>
          </a:xfrm>
          <a:prstGeom prst="rect">
            <a:avLst/>
          </a:prstGeom>
        </p:spPr>
      </p:pic>
    </p:spTree>
    <p:extLst>
      <p:ext uri="{BB962C8B-B14F-4D97-AF65-F5344CB8AC3E}">
        <p14:creationId xmlns:p14="http://schemas.microsoft.com/office/powerpoint/2010/main" xmlns="" val="3837377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rotWithShape="1">
          <a:blip r:embed="rId3" cstate="screen">
            <a:extLst>
              <a:ext uri="{28A0092B-C50C-407E-A947-70E740481C1C}">
                <a14:useLocalDpi xmlns:a14="http://schemas.microsoft.com/office/drawing/2010/main" xmlns=""/>
              </a:ext>
            </a:extLst>
          </a:blip>
          <a:srcRect b="15901"/>
          <a:stretch/>
        </p:blipFill>
        <p:spPr>
          <a:xfrm>
            <a:off x="10390351" y="1"/>
            <a:ext cx="1694565" cy="720497"/>
          </a:xfrm>
          <a:prstGeom prst="rect">
            <a:avLst/>
          </a:prstGeom>
          <a:noFill/>
          <a:ln>
            <a:noFill/>
          </a:ln>
        </p:spPr>
      </p:pic>
      <p:sp>
        <p:nvSpPr>
          <p:cNvPr id="3" name="Rectangle 5"/>
          <p:cNvSpPr/>
          <p:nvPr/>
        </p:nvSpPr>
        <p:spPr>
          <a:xfrm>
            <a:off x="0" y="730618"/>
            <a:ext cx="12192000" cy="49425"/>
          </a:xfrm>
          <a:prstGeom prst="rect">
            <a:avLst/>
          </a:prstGeom>
          <a:solidFill>
            <a:srgbClr val="2E005C">
              <a:alpha val="54118"/>
            </a:srgbClr>
          </a:solidFill>
          <a:ln>
            <a:noFill/>
            <a:prstDash val="solid"/>
          </a:ln>
        </p:spPr>
        <p:txBody>
          <a:bodyPr vert="horz" wrap="square" lIns="121920" tIns="60960" rIns="121920" bIns="60960" anchor="ctr" anchorCtr="1" compatLnSpc="1">
            <a:noAutofit/>
          </a:bodyPr>
          <a:lstStyle/>
          <a:p>
            <a:pPr algn="ctr">
              <a:defRPr sz="1800" b="0" i="0" u="none" strike="noStrike" kern="0" cap="none" spc="0" baseline="0">
                <a:solidFill>
                  <a:srgbClr val="000000"/>
                </a:solidFill>
                <a:uFillTx/>
              </a:defRPr>
            </a:pPr>
            <a:endParaRPr lang="en-GB" sz="2400">
              <a:solidFill>
                <a:srgbClr val="FFFFFF"/>
              </a:solidFill>
            </a:endParaRPr>
          </a:p>
        </p:txBody>
      </p:sp>
      <p:sp>
        <p:nvSpPr>
          <p:cNvPr id="6" name="AutoShape 5" descr="Image result for university campus suffolk"/>
          <p:cNvSpPr/>
          <p:nvPr/>
        </p:nvSpPr>
        <p:spPr>
          <a:xfrm>
            <a:off x="155569" y="-144463"/>
            <a:ext cx="304800" cy="304800"/>
          </a:xfrm>
          <a:prstGeom prst="rect">
            <a:avLst/>
          </a:prstGeom>
          <a:noFill/>
          <a:ln>
            <a:noFill/>
            <a:prstDash val="solid"/>
          </a:ln>
        </p:spPr>
        <p:txBody>
          <a:bodyPr vert="horz" wrap="square" lIns="121920" tIns="60960" rIns="121920" bIns="60960" anchor="t" anchorCtr="0" compatLnSpc="1">
            <a:noAutofit/>
          </a:bodyPr>
          <a:lstStyle/>
          <a:p>
            <a:pPr>
              <a:defRPr sz="1800" b="0" i="0" u="none" strike="noStrike" kern="0" cap="none" spc="0" baseline="0">
                <a:solidFill>
                  <a:srgbClr val="000000"/>
                </a:solidFill>
                <a:uFillTx/>
              </a:defRPr>
            </a:pPr>
            <a:endParaRPr lang="en-GB" sz="2400">
              <a:solidFill>
                <a:srgbClr val="000000"/>
              </a:solidFill>
            </a:endParaRPr>
          </a:p>
        </p:txBody>
      </p:sp>
      <p:sp>
        <p:nvSpPr>
          <p:cNvPr id="7" name="AutoShape 7" descr="University Campus Suffolk "/>
          <p:cNvSpPr/>
          <p:nvPr/>
        </p:nvSpPr>
        <p:spPr>
          <a:xfrm>
            <a:off x="307969" y="7936"/>
            <a:ext cx="304800" cy="304800"/>
          </a:xfrm>
          <a:prstGeom prst="rect">
            <a:avLst/>
          </a:prstGeom>
          <a:noFill/>
          <a:ln>
            <a:noFill/>
            <a:prstDash val="solid"/>
          </a:ln>
        </p:spPr>
        <p:txBody>
          <a:bodyPr vert="horz" wrap="square" lIns="121920" tIns="60960" rIns="121920" bIns="60960" anchor="t" anchorCtr="0" compatLnSpc="1">
            <a:noAutofit/>
          </a:bodyPr>
          <a:lstStyle/>
          <a:p>
            <a:pPr>
              <a:defRPr sz="1800" b="0" i="0" u="none" strike="noStrike" kern="0" cap="none" spc="0" baseline="0">
                <a:solidFill>
                  <a:srgbClr val="000000"/>
                </a:solidFill>
                <a:uFillTx/>
              </a:defRPr>
            </a:pPr>
            <a:endParaRPr lang="en-GB" sz="2400">
              <a:solidFill>
                <a:srgbClr val="000000"/>
              </a:solidFill>
            </a:endParaRPr>
          </a:p>
        </p:txBody>
      </p:sp>
      <p:sp>
        <p:nvSpPr>
          <p:cNvPr id="9" name="TextBox 8">
            <a:extLst>
              <a:ext uri="{FF2B5EF4-FFF2-40B4-BE49-F238E27FC236}">
                <a16:creationId xmlns:a16="http://schemas.microsoft.com/office/drawing/2014/main" xmlns="" id="{A0440E61-7B43-4217-B3D9-78D5CF1E934B}"/>
              </a:ext>
            </a:extLst>
          </p:cNvPr>
          <p:cNvSpPr txBox="1"/>
          <p:nvPr/>
        </p:nvSpPr>
        <p:spPr>
          <a:xfrm>
            <a:off x="307969" y="160336"/>
            <a:ext cx="2784184" cy="420564"/>
          </a:xfrm>
          <a:prstGeom prst="rect">
            <a:avLst/>
          </a:prstGeom>
          <a:noFill/>
        </p:spPr>
        <p:txBody>
          <a:bodyPr wrap="square" rtlCol="0">
            <a:spAutoFit/>
          </a:bodyPr>
          <a:lstStyle/>
          <a:p>
            <a:r>
              <a:rPr lang="en-GB" sz="2133" dirty="0">
                <a:solidFill>
                  <a:srgbClr val="73537B"/>
                </a:solidFill>
              </a:rPr>
              <a:t>@</a:t>
            </a:r>
            <a:r>
              <a:rPr lang="en-GB" sz="2133" dirty="0" err="1">
                <a:solidFill>
                  <a:srgbClr val="73537B"/>
                </a:solidFill>
              </a:rPr>
              <a:t>NewAngliaLEP</a:t>
            </a:r>
            <a:endParaRPr lang="en-GB" sz="2133" dirty="0">
              <a:solidFill>
                <a:srgbClr val="73537B"/>
              </a:solidFill>
            </a:endParaRPr>
          </a:p>
        </p:txBody>
      </p:sp>
      <p:pic>
        <p:nvPicPr>
          <p:cNvPr id="8" name="Picture 7">
            <a:extLst>
              <a:ext uri="{FF2B5EF4-FFF2-40B4-BE49-F238E27FC236}">
                <a16:creationId xmlns:a16="http://schemas.microsoft.com/office/drawing/2014/main" xmlns="" id="{6C6C2A6A-7F21-4883-AFDA-74DEC0087DEA}"/>
              </a:ext>
            </a:extLst>
          </p:cNvPr>
          <p:cNvPicPr>
            <a:picLocks noChangeAspect="1"/>
          </p:cNvPicPr>
          <p:nvPr/>
        </p:nvPicPr>
        <p:blipFill rotWithShape="1">
          <a:blip r:embed="rId4" cstate="print"/>
          <a:srcRect l="2334" t="9635" r="21833" b="9677"/>
          <a:stretch/>
        </p:blipFill>
        <p:spPr>
          <a:xfrm>
            <a:off x="1029547" y="793266"/>
            <a:ext cx="10132907" cy="6064735"/>
          </a:xfrm>
          <a:prstGeom prst="rect">
            <a:avLst/>
          </a:prstGeom>
        </p:spPr>
      </p:pic>
    </p:spTree>
    <p:extLst>
      <p:ext uri="{BB962C8B-B14F-4D97-AF65-F5344CB8AC3E}">
        <p14:creationId xmlns:p14="http://schemas.microsoft.com/office/powerpoint/2010/main" xmlns="" val="817028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3" cstate="print"/>
          <a:srcRect l="20862" t="8000" r="22438" b="26200"/>
          <a:stretch/>
        </p:blipFill>
        <p:spPr>
          <a:xfrm>
            <a:off x="839416" y="0"/>
            <a:ext cx="10264970" cy="6700743"/>
          </a:xfrm>
          <a:prstGeom prst="rect">
            <a:avLst/>
          </a:prstGeom>
        </p:spPr>
      </p:pic>
      <p:sp>
        <p:nvSpPr>
          <p:cNvPr id="5" name="Oval 4"/>
          <p:cNvSpPr/>
          <p:nvPr/>
        </p:nvSpPr>
        <p:spPr>
          <a:xfrm>
            <a:off x="2855640" y="1128457"/>
            <a:ext cx="1080120" cy="55409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3370040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829E6072-F263-47F5-8F9B-71182BF22117}"/>
              </a:ext>
            </a:extLst>
          </p:cNvPr>
          <p:cNvSpPr/>
          <p:nvPr/>
        </p:nvSpPr>
        <p:spPr>
          <a:xfrm>
            <a:off x="-488089" y="117840"/>
            <a:ext cx="8522617" cy="3062957"/>
          </a:xfrm>
          <a:prstGeom prst="rect">
            <a:avLst/>
          </a:prstGeom>
          <a:solidFill>
            <a:srgbClr val="FFFFFF">
              <a:alpha val="50000"/>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pic>
        <p:nvPicPr>
          <p:cNvPr id="8" name="Picture 6">
            <a:extLst>
              <a:ext uri="{FF2B5EF4-FFF2-40B4-BE49-F238E27FC236}">
                <a16:creationId xmlns:a16="http://schemas.microsoft.com/office/drawing/2014/main" xmlns="" id="{D8145423-A63D-4042-9873-BC02A63B5611}"/>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b="20490"/>
          <a:stretch/>
        </p:blipFill>
        <p:spPr>
          <a:xfrm>
            <a:off x="10390351" y="0"/>
            <a:ext cx="1694565" cy="681192"/>
          </a:xfrm>
          <a:prstGeom prst="rect">
            <a:avLst/>
          </a:prstGeom>
          <a:noFill/>
          <a:ln>
            <a:noFill/>
          </a:ln>
        </p:spPr>
      </p:pic>
      <p:sp>
        <p:nvSpPr>
          <p:cNvPr id="9" name="TextBox 8">
            <a:extLst>
              <a:ext uri="{FF2B5EF4-FFF2-40B4-BE49-F238E27FC236}">
                <a16:creationId xmlns:a16="http://schemas.microsoft.com/office/drawing/2014/main" xmlns="" id="{FC0292F4-76EA-473A-B610-1DFE86506486}"/>
              </a:ext>
            </a:extLst>
          </p:cNvPr>
          <p:cNvSpPr txBox="1"/>
          <p:nvPr/>
        </p:nvSpPr>
        <p:spPr>
          <a:xfrm>
            <a:off x="307969" y="160336"/>
            <a:ext cx="2784184" cy="420564"/>
          </a:xfrm>
          <a:prstGeom prst="rect">
            <a:avLst/>
          </a:prstGeom>
          <a:noFill/>
        </p:spPr>
        <p:txBody>
          <a:bodyPr wrap="square" rtlCol="0">
            <a:spAutoFit/>
          </a:bodyPr>
          <a:lstStyle/>
          <a:p>
            <a:r>
              <a:rPr lang="en-GB" sz="2133" dirty="0">
                <a:solidFill>
                  <a:srgbClr val="73537B"/>
                </a:solidFill>
              </a:rPr>
              <a:t>@</a:t>
            </a:r>
            <a:r>
              <a:rPr lang="en-GB" sz="2133" dirty="0" err="1">
                <a:solidFill>
                  <a:srgbClr val="73537B"/>
                </a:solidFill>
              </a:rPr>
              <a:t>NewAngliaLEP</a:t>
            </a:r>
            <a:endParaRPr lang="en-GB" sz="2133" dirty="0">
              <a:solidFill>
                <a:srgbClr val="73537B"/>
              </a:solidFill>
            </a:endParaRPr>
          </a:p>
        </p:txBody>
      </p:sp>
      <p:sp>
        <p:nvSpPr>
          <p:cNvPr id="10" name="Rectangle 5">
            <a:extLst>
              <a:ext uri="{FF2B5EF4-FFF2-40B4-BE49-F238E27FC236}">
                <a16:creationId xmlns:a16="http://schemas.microsoft.com/office/drawing/2014/main" xmlns="" id="{55F7F186-38C9-4E78-9F6C-730D6FA65B4A}"/>
              </a:ext>
            </a:extLst>
          </p:cNvPr>
          <p:cNvSpPr/>
          <p:nvPr/>
        </p:nvSpPr>
        <p:spPr>
          <a:xfrm>
            <a:off x="0" y="730618"/>
            <a:ext cx="12192000" cy="49425"/>
          </a:xfrm>
          <a:prstGeom prst="rect">
            <a:avLst/>
          </a:prstGeom>
          <a:solidFill>
            <a:srgbClr val="2E005C">
              <a:alpha val="54118"/>
            </a:srgbClr>
          </a:solidFill>
          <a:ln>
            <a:noFill/>
            <a:prstDash val="solid"/>
          </a:ln>
        </p:spPr>
        <p:txBody>
          <a:bodyPr vert="horz" wrap="square" lIns="121920" tIns="60960" rIns="121920" bIns="60960" anchor="ctr" anchorCtr="1" compatLnSpc="1">
            <a:noAutofit/>
          </a:bodyPr>
          <a:lstStyle/>
          <a:p>
            <a:pPr algn="ctr">
              <a:defRPr sz="1800" b="0" i="0" u="none" strike="noStrike" kern="0" cap="none" spc="0" baseline="0">
                <a:solidFill>
                  <a:srgbClr val="000000"/>
                </a:solidFill>
                <a:uFillTx/>
              </a:defRPr>
            </a:pPr>
            <a:endParaRPr lang="en-GB" sz="2400">
              <a:solidFill>
                <a:srgbClr val="FFFFFF"/>
              </a:solidFill>
            </a:endParaRPr>
          </a:p>
        </p:txBody>
      </p:sp>
      <p:pic>
        <p:nvPicPr>
          <p:cNvPr id="2" name="Picture 1">
            <a:extLst>
              <a:ext uri="{FF2B5EF4-FFF2-40B4-BE49-F238E27FC236}">
                <a16:creationId xmlns:a16="http://schemas.microsoft.com/office/drawing/2014/main" xmlns="" id="{D7EEFE29-454E-45A2-A294-B9F9DC36CD8B}"/>
              </a:ext>
            </a:extLst>
          </p:cNvPr>
          <p:cNvPicPr>
            <a:picLocks noChangeAspect="1"/>
          </p:cNvPicPr>
          <p:nvPr/>
        </p:nvPicPr>
        <p:blipFill>
          <a:blip r:embed="rId4" cstate="print"/>
          <a:stretch>
            <a:fillRect/>
          </a:stretch>
        </p:blipFill>
        <p:spPr>
          <a:xfrm>
            <a:off x="10380" y="855467"/>
            <a:ext cx="12023924" cy="6002533"/>
          </a:xfrm>
          <a:prstGeom prst="rect">
            <a:avLst/>
          </a:prstGeom>
        </p:spPr>
      </p:pic>
    </p:spTree>
    <p:extLst>
      <p:ext uri="{BB962C8B-B14F-4D97-AF65-F5344CB8AC3E}">
        <p14:creationId xmlns:p14="http://schemas.microsoft.com/office/powerpoint/2010/main" xmlns="" val="2198821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829E6072-F263-47F5-8F9B-71182BF22117}"/>
              </a:ext>
            </a:extLst>
          </p:cNvPr>
          <p:cNvSpPr/>
          <p:nvPr/>
        </p:nvSpPr>
        <p:spPr>
          <a:xfrm>
            <a:off x="-488089" y="117840"/>
            <a:ext cx="8522617" cy="3062957"/>
          </a:xfrm>
          <a:prstGeom prst="rect">
            <a:avLst/>
          </a:prstGeom>
          <a:solidFill>
            <a:srgbClr val="FFFFFF">
              <a:alpha val="50000"/>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endParaRPr>
          </a:p>
        </p:txBody>
      </p:sp>
      <p:pic>
        <p:nvPicPr>
          <p:cNvPr id="8" name="Picture 6">
            <a:extLst>
              <a:ext uri="{FF2B5EF4-FFF2-40B4-BE49-F238E27FC236}">
                <a16:creationId xmlns:a16="http://schemas.microsoft.com/office/drawing/2014/main" xmlns="" id="{D8145423-A63D-4042-9873-BC02A63B5611}"/>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b="20490"/>
          <a:stretch/>
        </p:blipFill>
        <p:spPr>
          <a:xfrm>
            <a:off x="10390351" y="0"/>
            <a:ext cx="1694565" cy="681192"/>
          </a:xfrm>
          <a:prstGeom prst="rect">
            <a:avLst/>
          </a:prstGeom>
          <a:noFill/>
          <a:ln>
            <a:noFill/>
          </a:ln>
        </p:spPr>
      </p:pic>
      <p:sp>
        <p:nvSpPr>
          <p:cNvPr id="9" name="TextBox 8">
            <a:extLst>
              <a:ext uri="{FF2B5EF4-FFF2-40B4-BE49-F238E27FC236}">
                <a16:creationId xmlns:a16="http://schemas.microsoft.com/office/drawing/2014/main" xmlns="" id="{FC0292F4-76EA-473A-B610-1DFE86506486}"/>
              </a:ext>
            </a:extLst>
          </p:cNvPr>
          <p:cNvSpPr txBox="1"/>
          <p:nvPr/>
        </p:nvSpPr>
        <p:spPr>
          <a:xfrm>
            <a:off x="307969" y="160336"/>
            <a:ext cx="2784184" cy="420564"/>
          </a:xfrm>
          <a:prstGeom prst="rect">
            <a:avLst/>
          </a:prstGeom>
          <a:noFill/>
        </p:spPr>
        <p:txBody>
          <a:bodyPr wrap="square" rtlCol="0">
            <a:spAutoFit/>
          </a:bodyPr>
          <a:lstStyle/>
          <a:p>
            <a:r>
              <a:rPr lang="en-GB" sz="2133" dirty="0">
                <a:solidFill>
                  <a:srgbClr val="73537B"/>
                </a:solidFill>
              </a:rPr>
              <a:t>@</a:t>
            </a:r>
            <a:r>
              <a:rPr lang="en-GB" sz="2133" dirty="0" err="1">
                <a:solidFill>
                  <a:srgbClr val="73537B"/>
                </a:solidFill>
              </a:rPr>
              <a:t>NewAngliaLEP</a:t>
            </a:r>
            <a:endParaRPr lang="en-GB" sz="2133" dirty="0">
              <a:solidFill>
                <a:srgbClr val="73537B"/>
              </a:solidFill>
            </a:endParaRPr>
          </a:p>
        </p:txBody>
      </p:sp>
      <p:sp>
        <p:nvSpPr>
          <p:cNvPr id="10" name="Rectangle 5">
            <a:extLst>
              <a:ext uri="{FF2B5EF4-FFF2-40B4-BE49-F238E27FC236}">
                <a16:creationId xmlns:a16="http://schemas.microsoft.com/office/drawing/2014/main" xmlns="" id="{55F7F186-38C9-4E78-9F6C-730D6FA65B4A}"/>
              </a:ext>
            </a:extLst>
          </p:cNvPr>
          <p:cNvSpPr/>
          <p:nvPr/>
        </p:nvSpPr>
        <p:spPr>
          <a:xfrm>
            <a:off x="0" y="730618"/>
            <a:ext cx="12192000" cy="49425"/>
          </a:xfrm>
          <a:prstGeom prst="rect">
            <a:avLst/>
          </a:prstGeom>
          <a:solidFill>
            <a:srgbClr val="2E005C">
              <a:alpha val="54118"/>
            </a:srgbClr>
          </a:solidFill>
          <a:ln>
            <a:noFill/>
            <a:prstDash val="solid"/>
          </a:ln>
        </p:spPr>
        <p:txBody>
          <a:bodyPr vert="horz" wrap="square" lIns="121920" tIns="60960" rIns="121920" bIns="60960" anchor="ctr" anchorCtr="1" compatLnSpc="1">
            <a:noAutofit/>
          </a:bodyPr>
          <a:lstStyle/>
          <a:p>
            <a:pPr algn="ctr">
              <a:defRPr sz="1800" b="0" i="0" u="none" strike="noStrike" kern="0" cap="none" spc="0" baseline="0">
                <a:solidFill>
                  <a:srgbClr val="000000"/>
                </a:solidFill>
                <a:uFillTx/>
              </a:defRPr>
            </a:pPr>
            <a:endParaRPr lang="en-GB" sz="2400">
              <a:solidFill>
                <a:srgbClr val="FFFFFF"/>
              </a:solidFill>
            </a:endParaRPr>
          </a:p>
        </p:txBody>
      </p:sp>
      <p:pic>
        <p:nvPicPr>
          <p:cNvPr id="2" name="Picture 1">
            <a:extLst>
              <a:ext uri="{FF2B5EF4-FFF2-40B4-BE49-F238E27FC236}">
                <a16:creationId xmlns:a16="http://schemas.microsoft.com/office/drawing/2014/main" xmlns="" id="{7193C6AA-5630-4589-8FA1-D996E37C33AA}"/>
              </a:ext>
            </a:extLst>
          </p:cNvPr>
          <p:cNvPicPr>
            <a:picLocks noChangeAspect="1"/>
          </p:cNvPicPr>
          <p:nvPr/>
        </p:nvPicPr>
        <p:blipFill>
          <a:blip r:embed="rId4" cstate="print"/>
          <a:stretch>
            <a:fillRect/>
          </a:stretch>
        </p:blipFill>
        <p:spPr>
          <a:xfrm>
            <a:off x="771516" y="829469"/>
            <a:ext cx="10648969" cy="6106519"/>
          </a:xfrm>
          <a:prstGeom prst="rect">
            <a:avLst/>
          </a:prstGeom>
        </p:spPr>
      </p:pic>
    </p:spTree>
    <p:extLst>
      <p:ext uri="{BB962C8B-B14F-4D97-AF65-F5344CB8AC3E}">
        <p14:creationId xmlns:p14="http://schemas.microsoft.com/office/powerpoint/2010/main" xmlns="" val="239445818"/>
      </p:ext>
    </p:extLst>
  </p:cSld>
  <p:clrMapOvr>
    <a:masterClrMapping/>
  </p:clrMapOvr>
</p:sld>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9123</TotalTime>
  <Words>626</Words>
  <Application>Microsoft Office PowerPoint</Application>
  <PresentationFormat>Vlastní</PresentationFormat>
  <Paragraphs>75</Paragraphs>
  <Slides>17</Slides>
  <Notes>12</Notes>
  <HiddenSlides>0</HiddenSlides>
  <MMClips>0</MMClips>
  <ScaleCrop>false</ScaleCrop>
  <HeadingPairs>
    <vt:vector size="4" baseType="variant">
      <vt:variant>
        <vt:lpstr>Motiv</vt:lpstr>
      </vt:variant>
      <vt:variant>
        <vt:i4>2</vt:i4>
      </vt:variant>
      <vt:variant>
        <vt:lpstr>Nadpisy snímků</vt:lpstr>
      </vt:variant>
      <vt:variant>
        <vt:i4>17</vt:i4>
      </vt:variant>
    </vt:vector>
  </HeadingPairs>
  <TitlesOfParts>
    <vt:vector size="19" baseType="lpstr">
      <vt:lpstr>Office Theme</vt:lpstr>
      <vt:lpstr>2_Office Theme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AgriFood Tech sector skills plan actions</vt:lpstr>
      <vt:lpstr>Snímek 13</vt:lpstr>
      <vt:lpstr>Foundations of Productivity</vt:lpstr>
      <vt:lpstr>The 4 Grand Challenges</vt:lpstr>
      <vt:lpstr>Snímek 16</vt:lpstr>
      <vt:lpstr>Snímek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CCA board April 2011</dc:title>
  <dc:creator>Martin Collison</dc:creator>
  <cp:lastModifiedBy>m.brozova</cp:lastModifiedBy>
  <cp:revision>646</cp:revision>
  <cp:lastPrinted>2015-12-13T11:15:00Z</cp:lastPrinted>
  <dcterms:created xsi:type="dcterms:W3CDTF">2011-02-25T19:56:33Z</dcterms:created>
  <dcterms:modified xsi:type="dcterms:W3CDTF">2020-07-31T21:36:25Z</dcterms:modified>
</cp:coreProperties>
</file>